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1990725"/>
  <p:embeddedFontLst>
    <p:embeddedFont>
      <p:font typeface="Roboto"/>
      <p:regular r:id="rId34"/>
      <p:bold r:id="rId35"/>
      <p:italic r:id="rId36"/>
      <p:boldItalic r:id="rId37"/>
    </p:embeddedFont>
    <p:embeddedFont>
      <p:font typeface="Helvetica Neue"/>
      <p:regular r:id="rId38"/>
      <p:bold r:id="rId39"/>
      <p:italic r:id="rId40"/>
      <p:boldItalic r:id="rId41"/>
    </p:embeddedFont>
    <p:embeddedFont>
      <p:font typeface="Roboto Light"/>
      <p:regular r:id="rId42"/>
      <p:bold r:id="rId43"/>
      <p:italic r:id="rId44"/>
      <p:boldItalic r:id="rId45"/>
    </p:embeddedFont>
    <p:embeddedFont>
      <p:font typeface="Arial Black"/>
      <p:regular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8BE119F4-6C05-435A-AE7F-8EE587DE7BD6}">
  <a:tblStyle styleId="{8BE119F4-6C05-435A-AE7F-8EE587DE7BD6}"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HelveticaNeue-italic.fntdata"/><Relationship Id="rId20" Type="http://schemas.openxmlformats.org/officeDocument/2006/relationships/slide" Target="slides/slide15.xml"/><Relationship Id="rId42" Type="http://schemas.openxmlformats.org/officeDocument/2006/relationships/font" Target="fonts/RobotoLight-regular.fntdata"/><Relationship Id="rId41" Type="http://schemas.openxmlformats.org/officeDocument/2006/relationships/font" Target="fonts/HelveticaNeue-boldItalic.fntdata"/><Relationship Id="rId22" Type="http://schemas.openxmlformats.org/officeDocument/2006/relationships/slide" Target="slides/slide17.xml"/><Relationship Id="rId44" Type="http://schemas.openxmlformats.org/officeDocument/2006/relationships/font" Target="fonts/RobotoLight-italic.fntdata"/><Relationship Id="rId21" Type="http://schemas.openxmlformats.org/officeDocument/2006/relationships/slide" Target="slides/slide16.xml"/><Relationship Id="rId43" Type="http://schemas.openxmlformats.org/officeDocument/2006/relationships/font" Target="fonts/RobotoLight-bold.fntdata"/><Relationship Id="rId24" Type="http://schemas.openxmlformats.org/officeDocument/2006/relationships/slide" Target="slides/slide19.xml"/><Relationship Id="rId46" Type="http://schemas.openxmlformats.org/officeDocument/2006/relationships/font" Target="fonts/ArialBlack-regular.fntdata"/><Relationship Id="rId23" Type="http://schemas.openxmlformats.org/officeDocument/2006/relationships/slide" Target="slides/slide18.xml"/><Relationship Id="rId45" Type="http://schemas.openxmlformats.org/officeDocument/2006/relationships/font" Target="fonts/RobotoLight-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bold.fntdata"/><Relationship Id="rId12" Type="http://schemas.openxmlformats.org/officeDocument/2006/relationships/slide" Target="slides/slide7.xml"/><Relationship Id="rId34" Type="http://schemas.openxmlformats.org/officeDocument/2006/relationships/font" Target="fonts/Roboto-regular.fntdata"/><Relationship Id="rId15" Type="http://schemas.openxmlformats.org/officeDocument/2006/relationships/slide" Target="slides/slide10.xml"/><Relationship Id="rId37" Type="http://schemas.openxmlformats.org/officeDocument/2006/relationships/font" Target="fonts/Roboto-boldItalic.fntdata"/><Relationship Id="rId14" Type="http://schemas.openxmlformats.org/officeDocument/2006/relationships/slide" Target="slides/slide9.xml"/><Relationship Id="rId36" Type="http://schemas.openxmlformats.org/officeDocument/2006/relationships/font" Target="fonts/Roboto-italic.fntdata"/><Relationship Id="rId17" Type="http://schemas.openxmlformats.org/officeDocument/2006/relationships/slide" Target="slides/slide12.xml"/><Relationship Id="rId39" Type="http://schemas.openxmlformats.org/officeDocument/2006/relationships/font" Target="fonts/HelveticaNeue-bold.fntdata"/><Relationship Id="rId16" Type="http://schemas.openxmlformats.org/officeDocument/2006/relationships/slide" Target="slides/slide11.xml"/><Relationship Id="rId38" Type="http://schemas.openxmlformats.org/officeDocument/2006/relationships/font" Target="fonts/HelveticaNeue-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witter.com/mikeraymcdonald/status/1044975813832187906?s=19"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 name="Google Shape;67;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US" sz="1100"/>
              <a:t>Hello, my name is Wouter Kampmann, I am the Head of Engineering at MakerDAO, a decentralized organization dedicated to bringing stability to the crypto economy. I look forward to share with you story of blockchain adoption, stablecoins, and MakerDAO.</a:t>
            </a:r>
            <a:br>
              <a:rPr lang="en-US" sz="1100"/>
            </a:br>
            <a:r>
              <a:rPr lang="en-US" sz="1100"/>
              <a:t>30 minutes in total – ca 25 minutes + 5 min questions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1" name="Google Shape;151;p1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Explain how does the decentralised system work? </a:t>
            </a:r>
            <a:endParaRPr/>
          </a:p>
          <a:p>
            <a:pPr indent="-228600" lvl="0" marL="457200" marR="0" rtl="0" algn="l">
              <a:lnSpc>
                <a:spcPct val="100000"/>
              </a:lnSpc>
              <a:spcBef>
                <a:spcPts val="0"/>
              </a:spcBef>
              <a:spcAft>
                <a:spcPts val="0"/>
              </a:spcAft>
              <a:buSzPts val="1400"/>
              <a:buNone/>
            </a:pPr>
            <a:r>
              <a:rPr lang="en-US"/>
              <a:t>CDP - website graphic/video</a:t>
            </a:r>
            <a:endParaRPr/>
          </a:p>
          <a:p>
            <a:pPr indent="-228600" lvl="0" marL="457200" marR="0" rtl="0" algn="l">
              <a:lnSpc>
                <a:spcPct val="100000"/>
              </a:lnSpc>
              <a:spcBef>
                <a:spcPts val="0"/>
              </a:spcBef>
              <a:spcAft>
                <a:spcPts val="0"/>
              </a:spcAft>
              <a:buSzPts val="1400"/>
              <a:buNone/>
            </a:pPr>
            <a:br>
              <a:rPr lang="en-US"/>
            </a:br>
            <a:endParaRPr/>
          </a:p>
          <a:p>
            <a:pPr indent="0" lvl="0" marL="0" rtl="0" algn="l">
              <a:lnSpc>
                <a:spcPct val="100000"/>
              </a:lnSpc>
              <a:spcBef>
                <a:spcPts val="0"/>
              </a:spcBef>
              <a:spcAft>
                <a:spcPts val="0"/>
              </a:spcAft>
              <a:buSzPts val="1400"/>
              <a:buNone/>
            </a:pPr>
            <a:r>
              <a:t/>
            </a:r>
            <a:endParaRPr sz="1100"/>
          </a:p>
          <a:p>
            <a:pPr indent="0" lvl="0" marL="0" rtl="0" algn="l">
              <a:lnSpc>
                <a:spcPct val="115000"/>
              </a:lnSpc>
              <a:spcBef>
                <a:spcPts val="0"/>
              </a:spcBef>
              <a:spcAft>
                <a:spcPts val="0"/>
              </a:spcAft>
              <a:buSzPts val="1800"/>
              <a:buNone/>
            </a:pPr>
            <a:r>
              <a:rPr lang="en-US" sz="1100"/>
              <a:t>Let’s talk about the properties of a </a:t>
            </a:r>
            <a:r>
              <a:rPr b="1" lang="en-US" sz="1100"/>
              <a:t>durable</a:t>
            </a:r>
            <a:r>
              <a:rPr lang="en-US" sz="1100"/>
              <a:t> stablecoin and why is Dai different:</a:t>
            </a:r>
            <a:endParaRPr sz="1100"/>
          </a:p>
          <a:p>
            <a:pPr indent="-298450" lvl="0" marL="457200" rtl="0" algn="l">
              <a:lnSpc>
                <a:spcPct val="115000"/>
              </a:lnSpc>
              <a:spcBef>
                <a:spcPts val="0"/>
              </a:spcBef>
              <a:spcAft>
                <a:spcPts val="0"/>
              </a:spcAft>
              <a:buSzPts val="1100"/>
              <a:buChar char="-"/>
            </a:pPr>
            <a:r>
              <a:rPr b="1" lang="en-US" sz="1100"/>
              <a:t>Multi-collateral: </a:t>
            </a:r>
            <a:r>
              <a:rPr lang="en-US" sz="1100"/>
              <a:t>Locking up more types of collateral provides </a:t>
            </a:r>
            <a:r>
              <a:rPr b="1" lang="en-US" sz="1100"/>
              <a:t>resilience in the face of black swans</a:t>
            </a:r>
            <a:r>
              <a:rPr lang="en-US" sz="1100"/>
              <a:t>.</a:t>
            </a:r>
            <a:endParaRPr sz="1100"/>
          </a:p>
          <a:p>
            <a:pPr indent="-298450" lvl="0" marL="457200" rtl="0" algn="l">
              <a:lnSpc>
                <a:spcPct val="115000"/>
              </a:lnSpc>
              <a:spcBef>
                <a:spcPts val="0"/>
              </a:spcBef>
              <a:spcAft>
                <a:spcPts val="0"/>
              </a:spcAft>
              <a:buSzPts val="1100"/>
              <a:buChar char="-"/>
            </a:pPr>
            <a:r>
              <a:rPr b="1" lang="en-US" sz="1100"/>
              <a:t>Over collateralized: </a:t>
            </a:r>
            <a:r>
              <a:rPr lang="en-US" sz="1100"/>
              <a:t>The </a:t>
            </a:r>
            <a:r>
              <a:rPr b="1" lang="en-US" sz="1100"/>
              <a:t>value of the assets backing Dai</a:t>
            </a:r>
            <a:r>
              <a:rPr lang="en-US" sz="1100"/>
              <a:t> </a:t>
            </a:r>
            <a:r>
              <a:rPr b="1" lang="en-US" sz="1100"/>
              <a:t>is always &gt; Dai in circulation</a:t>
            </a:r>
            <a:r>
              <a:rPr lang="en-US" sz="1100"/>
              <a:t>.</a:t>
            </a:r>
            <a:endParaRPr sz="1100"/>
          </a:p>
          <a:p>
            <a:pPr indent="-298450" lvl="0" marL="457200" rtl="0" algn="l">
              <a:lnSpc>
                <a:spcPct val="115000"/>
              </a:lnSpc>
              <a:spcBef>
                <a:spcPts val="0"/>
              </a:spcBef>
              <a:spcAft>
                <a:spcPts val="0"/>
              </a:spcAft>
              <a:buSzPts val="1100"/>
              <a:buChar char="-"/>
            </a:pPr>
            <a:r>
              <a:rPr b="1" lang="en-US" sz="1100"/>
              <a:t>Emergency shutdown: </a:t>
            </a:r>
            <a:r>
              <a:rPr lang="en-US" sz="1100"/>
              <a:t>This is the ultimate </a:t>
            </a:r>
            <a:r>
              <a:rPr b="1" lang="en-US" sz="1100"/>
              <a:t>peg enforcement mechanism</a:t>
            </a:r>
            <a:r>
              <a:rPr lang="en-US" sz="1100"/>
              <a:t>. Supported by arbitrageurs banking on overcollateralization.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rPr lang="en-US" sz="1100"/>
              <a:t>Key Message: If you want to have a durable stablecoin, it has to have the properties of Dai.</a:t>
            </a:r>
            <a:endParaRPr sz="1100"/>
          </a:p>
          <a:p>
            <a:pPr indent="0" lvl="0" marL="0" rtl="0" algn="l">
              <a:lnSpc>
                <a:spcPct val="100000"/>
              </a:lnSpc>
              <a:spcBef>
                <a:spcPts val="0"/>
              </a:spcBef>
              <a:spcAft>
                <a:spcPts val="0"/>
              </a:spcAft>
              <a:buSzPts val="1400"/>
              <a:buNone/>
            </a:pPr>
            <a:r>
              <a:rPr lang="en-US" sz="1100"/>
              <a:t>____</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rPr lang="en-US" sz="1100"/>
              <a:t>Let’s talk about the properties of a </a:t>
            </a:r>
            <a:r>
              <a:rPr b="1" lang="en-US" sz="1100"/>
              <a:t>durable</a:t>
            </a:r>
            <a:r>
              <a:rPr lang="en-US" sz="1100"/>
              <a:t> stablecoin.</a:t>
            </a:r>
            <a:endParaRPr sz="1100"/>
          </a:p>
          <a:p>
            <a:pPr indent="0" lvl="0" marL="0" rtl="0" algn="l">
              <a:lnSpc>
                <a:spcPct val="100000"/>
              </a:lnSpc>
              <a:spcBef>
                <a:spcPts val="0"/>
              </a:spcBef>
              <a:spcAft>
                <a:spcPts val="0"/>
              </a:spcAft>
              <a:buSzPts val="1400"/>
              <a:buNone/>
            </a:pPr>
            <a:r>
              <a:t/>
            </a:r>
            <a:endParaRPr sz="1100"/>
          </a:p>
          <a:p>
            <a:pPr indent="0" lvl="0" marL="0" marR="0" rtl="0" algn="l">
              <a:lnSpc>
                <a:spcPct val="100000"/>
              </a:lnSpc>
              <a:spcBef>
                <a:spcPts val="0"/>
              </a:spcBef>
              <a:spcAft>
                <a:spcPts val="0"/>
              </a:spcAft>
              <a:buSzPts val="1400"/>
              <a:buNone/>
            </a:pPr>
            <a:r>
              <a:rPr lang="en-US" sz="1100"/>
              <a:t>1 - Does it accept multiple forms of collateral? Diversified</a:t>
            </a:r>
            <a:r>
              <a:rPr b="0" i="0" lang="en-US" sz="1100" u="none" cap="none" strike="noStrike">
                <a:latin typeface="Arial"/>
                <a:ea typeface="Arial"/>
                <a:cs typeface="Arial"/>
                <a:sym typeface="Arial"/>
              </a:rPr>
              <a:t>, uncorrelated collateral pool is </a:t>
            </a:r>
            <a:r>
              <a:rPr lang="en-US" sz="1100"/>
              <a:t>more</a:t>
            </a:r>
            <a:r>
              <a:rPr b="0" i="0" lang="en-US" sz="1100" u="none" cap="none" strike="noStrike">
                <a:latin typeface="Arial"/>
                <a:ea typeface="Arial"/>
                <a:cs typeface="Arial"/>
                <a:sym typeface="Arial"/>
              </a:rPr>
              <a:t> </a:t>
            </a:r>
            <a:r>
              <a:rPr lang="en-US" sz="1100"/>
              <a:t>resilient</a:t>
            </a:r>
            <a:r>
              <a:rPr b="0" i="0" lang="en-US" sz="1100" u="none" cap="none" strike="noStrike">
                <a:latin typeface="Arial"/>
                <a:ea typeface="Arial"/>
                <a:cs typeface="Arial"/>
                <a:sym typeface="Arial"/>
              </a:rPr>
              <a:t> in the face of black swans.</a:t>
            </a:r>
            <a:endParaRPr b="0" i="0" sz="1100" u="none" cap="none" strike="noStrike">
              <a:latin typeface="Arial"/>
              <a:ea typeface="Arial"/>
              <a:cs typeface="Arial"/>
              <a:sym typeface="Arial"/>
            </a:endParaRPr>
          </a:p>
          <a:p>
            <a:pPr indent="0" lvl="0" marL="0" marR="0" rtl="0" algn="l">
              <a:lnSpc>
                <a:spcPct val="100000"/>
              </a:lnSpc>
              <a:spcBef>
                <a:spcPts val="0"/>
              </a:spcBef>
              <a:spcAft>
                <a:spcPts val="0"/>
              </a:spcAft>
              <a:buSzPts val="1400"/>
              <a:buNone/>
            </a:pPr>
            <a:r>
              <a:rPr lang="en-US" sz="1100"/>
              <a:t>2- Dai is asset backed hard currency - because it’s backed by more locked assets than those that are in circulation.</a:t>
            </a:r>
            <a:endParaRPr sz="1100"/>
          </a:p>
          <a:p>
            <a:pPr indent="0" lvl="0" marL="0" marR="0" rtl="0" algn="l">
              <a:lnSpc>
                <a:spcPct val="100000"/>
              </a:lnSpc>
              <a:spcBef>
                <a:spcPts val="0"/>
              </a:spcBef>
              <a:spcAft>
                <a:spcPts val="0"/>
              </a:spcAft>
              <a:buSzPts val="1400"/>
              <a:buNone/>
            </a:pPr>
            <a:r>
              <a:rPr lang="en-US" sz="1100"/>
              <a:t>3- </a:t>
            </a:r>
            <a:r>
              <a:rPr b="0" i="0" lang="en-US" sz="1100" u="none" cap="none" strike="noStrike">
                <a:latin typeface="Arial"/>
                <a:ea typeface="Arial"/>
                <a:cs typeface="Arial"/>
                <a:sym typeface="Arial"/>
              </a:rPr>
              <a:t>the threat of </a:t>
            </a:r>
            <a:r>
              <a:rPr lang="en-US" sz="1100"/>
              <a:t>emergency shutdown</a:t>
            </a:r>
            <a:r>
              <a:rPr b="0" i="0" lang="en-US" sz="1100" u="none" cap="none" strike="noStrike">
                <a:latin typeface="Arial"/>
                <a:ea typeface="Arial"/>
                <a:cs typeface="Arial"/>
                <a:sym typeface="Arial"/>
              </a:rPr>
              <a:t> at any time ensures the stability of Dai.</a:t>
            </a:r>
            <a:r>
              <a:rPr lang="en-US"/>
              <a:t> </a:t>
            </a:r>
            <a:r>
              <a:rPr b="0" i="0" lang="en-US" sz="1100" u="none" cap="none" strike="noStrike">
                <a:latin typeface="Arial"/>
                <a:ea typeface="Arial"/>
                <a:cs typeface="Arial"/>
                <a:sym typeface="Arial"/>
              </a:rPr>
              <a:t>Arbitrageurs provide liquidity at the peg because they know that the system can be shut down at any time and have exactly $1 worth of collateral returned to them.</a:t>
            </a:r>
            <a:r>
              <a:rPr lang="en-US"/>
              <a:t> </a:t>
            </a:r>
            <a:r>
              <a:rPr b="0" i="0" lang="en-US" sz="1100" u="none" cap="none" strike="noStrike">
                <a:latin typeface="Arial"/>
                <a:ea typeface="Arial"/>
                <a:cs typeface="Arial"/>
                <a:sym typeface="Arial"/>
              </a:rPr>
              <a:t>The old instance of Dai is then rendered invalid and the holder is prompted to migrate to the new instance by redeeming the old instance</a:t>
            </a:r>
            <a:endParaRPr b="0" i="0" sz="1100" u="none" cap="none" strike="noStrike">
              <a:latin typeface="Arial"/>
              <a:ea typeface="Arial"/>
              <a:cs typeface="Arial"/>
              <a:sym typeface="Arial"/>
            </a:endParaRPr>
          </a:p>
          <a:p>
            <a:pPr indent="0" lvl="0" marL="0" marR="0" rtl="0" algn="l">
              <a:lnSpc>
                <a:spcPct val="100000"/>
              </a:lnSpc>
              <a:spcBef>
                <a:spcPts val="0"/>
              </a:spcBef>
              <a:spcAft>
                <a:spcPts val="0"/>
              </a:spcAft>
              <a:buSzPts val="1400"/>
              <a:buNone/>
            </a:pPr>
            <a:r>
              <a:t/>
            </a:r>
            <a:endParaRPr sz="1100"/>
          </a:p>
          <a:p>
            <a:pPr indent="0" lvl="0" marL="0" marR="0" rtl="0" algn="l">
              <a:lnSpc>
                <a:spcPct val="100000"/>
              </a:lnSpc>
              <a:spcBef>
                <a:spcPts val="0"/>
              </a:spcBef>
              <a:spcAft>
                <a:spcPts val="0"/>
              </a:spcAft>
              <a:buSzPts val="1400"/>
              <a:buNone/>
            </a:pPr>
            <a:r>
              <a:rPr lang="en-US" sz="1100"/>
              <a:t>Key Message: If you want to have a durable stablecoin, it has to have the properties of Dai.</a:t>
            </a:r>
            <a:endParaRPr sz="1100"/>
          </a:p>
          <a:p>
            <a:pPr indent="0" lvl="0" marL="0" marR="0" rtl="0" algn="l">
              <a:lnSpc>
                <a:spcPct val="100000"/>
              </a:lnSpc>
              <a:spcBef>
                <a:spcPts val="0"/>
              </a:spcBef>
              <a:spcAft>
                <a:spcPts val="0"/>
              </a:spcAft>
              <a:buSzPts val="1400"/>
              <a:buNone/>
            </a:pPr>
            <a:r>
              <a:t/>
            </a:r>
            <a:endParaRPr sz="1100"/>
          </a:p>
          <a:p>
            <a:pPr indent="0" lvl="0" marL="0" marR="0" rtl="0" algn="l">
              <a:lnSpc>
                <a:spcPct val="100000"/>
              </a:lnSpc>
              <a:spcBef>
                <a:spcPts val="0"/>
              </a:spcBef>
              <a:spcAft>
                <a:spcPts val="0"/>
              </a:spcAft>
              <a:buSzPts val="1400"/>
              <a:buNone/>
            </a:pPr>
            <a:r>
              <a:rPr lang="en-US" sz="1100"/>
              <a:t>If needed, I can go more into detail on the specific properties after the presentation. (find them in the appendix</a:t>
            </a:r>
            <a:endParaRPr sz="1100"/>
          </a:p>
          <a:p>
            <a:pPr indent="0" lvl="0" marL="0" marR="0" rtl="0" algn="l">
              <a:lnSpc>
                <a:spcPct val="100000"/>
              </a:lnSpc>
              <a:spcBef>
                <a:spcPts val="0"/>
              </a:spcBef>
              <a:spcAft>
                <a:spcPts val="0"/>
              </a:spcAft>
              <a:buSzPts val="1400"/>
              <a:buNone/>
            </a:pPr>
            <a:r>
              <a:t/>
            </a:r>
            <a:endParaRPr sz="11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p13: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2 PAINS are known: </a:t>
            </a:r>
            <a:br>
              <a:rPr lang="en-US" sz="1100"/>
            </a:br>
            <a:r>
              <a:rPr lang="en-US" sz="1100"/>
              <a:t>1 - </a:t>
            </a:r>
            <a:r>
              <a:rPr b="1" lang="en-US" sz="1100"/>
              <a:t>Existing cryptocurrencies are too volatile</a:t>
            </a:r>
            <a:r>
              <a:rPr lang="en-US" sz="1100"/>
              <a:t> to serve as a replacement for cash</a:t>
            </a:r>
            <a:endParaRPr sz="1100"/>
          </a:p>
          <a:p>
            <a:pPr indent="0" lvl="0" marL="0" marR="0" rtl="0" algn="l">
              <a:lnSpc>
                <a:spcPct val="100000"/>
              </a:lnSpc>
              <a:spcBef>
                <a:spcPts val="0"/>
              </a:spcBef>
              <a:spcAft>
                <a:spcPts val="0"/>
              </a:spcAft>
              <a:buClr>
                <a:srgbClr val="000000"/>
              </a:buClr>
              <a:buSzPts val="1100"/>
              <a:buFont typeface="Arial"/>
              <a:buNone/>
            </a:pPr>
            <a:r>
              <a:rPr lang="en-US" sz="1100"/>
              <a:t>2 - </a:t>
            </a:r>
            <a:r>
              <a:rPr b="1" lang="en-US" sz="1100"/>
              <a:t>Dapps, businesses and individuals</a:t>
            </a:r>
            <a:r>
              <a:rPr lang="en-US" sz="1100"/>
              <a:t> </a:t>
            </a:r>
            <a:r>
              <a:rPr b="1" lang="en-US" sz="1100"/>
              <a:t>require a stable medium of exchange </a:t>
            </a:r>
            <a:r>
              <a:rPr lang="en-US" sz="1100"/>
              <a:t>if they want to utilise the power of blockchain technology</a:t>
            </a:r>
            <a:endParaRPr sz="1100"/>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100"/>
              <a:t>---</a:t>
            </a:r>
            <a:endParaRPr sz="1100"/>
          </a:p>
          <a:p>
            <a:pPr indent="0" lvl="0" marL="0" rtl="0" algn="l">
              <a:lnSpc>
                <a:spcPct val="115000"/>
              </a:lnSpc>
              <a:spcBef>
                <a:spcPts val="0"/>
              </a:spcBef>
              <a:spcAft>
                <a:spcPts val="0"/>
              </a:spcAft>
              <a:buSzPts val="1400"/>
              <a:buNone/>
            </a:pPr>
            <a:r>
              <a:rPr lang="en-US" sz="1100"/>
              <a:t>Real world comparison: Making the case for stablecoin - as it unlocks the transaction elements and the peer to peer elements of the crypto economy in the way that is speculative token has limitations to achieve. Just as I would not buy something or trade something for a share of the google stock, I would rather use cash for this.</a:t>
            </a:r>
            <a:endParaRPr sz="1100"/>
          </a:p>
          <a:p>
            <a:pPr indent="0" lvl="0" marL="0" rtl="0" algn="l">
              <a:lnSpc>
                <a:spcPct val="115000"/>
              </a:lnSpc>
              <a:spcBef>
                <a:spcPts val="0"/>
              </a:spcBef>
              <a:spcAft>
                <a:spcPts val="0"/>
              </a:spcAft>
              <a:buSzPts val="1400"/>
              <a:buNone/>
            </a:pPr>
            <a:r>
              <a:t/>
            </a:r>
            <a:endParaRPr sz="1100"/>
          </a:p>
          <a:p>
            <a:pPr indent="1333500" lvl="0" marL="0" rtl="0" algn="l">
              <a:lnSpc>
                <a:spcPct val="115000"/>
              </a:lnSpc>
              <a:spcBef>
                <a:spcPts val="0"/>
              </a:spcBef>
              <a:spcAft>
                <a:spcPts val="0"/>
              </a:spcAft>
              <a:buSzPts val="1400"/>
              <a:buNone/>
            </a:pPr>
            <a:r>
              <a:t/>
            </a:r>
            <a:endParaRPr>
              <a:solidFill>
                <a:srgbClr val="980000"/>
              </a:solidFill>
            </a:endParaRPr>
          </a:p>
          <a:p>
            <a:pPr indent="0" lvl="0" marL="0" marR="0" rtl="0" algn="l">
              <a:lnSpc>
                <a:spcPct val="100000"/>
              </a:lnSpc>
              <a:spcBef>
                <a:spcPts val="0"/>
              </a:spcBef>
              <a:spcAft>
                <a:spcPts val="0"/>
              </a:spcAft>
              <a:buSzPts val="1400"/>
              <a:buNone/>
            </a:pPr>
            <a:r>
              <a:t/>
            </a:r>
            <a:endParaRPr>
              <a:solidFill>
                <a:srgbClr val="980000"/>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Google Shape;199;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0" name="Google Shape;200;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US" sz="1100"/>
              <a:t>2 PAINS are known: </a:t>
            </a:r>
            <a:br>
              <a:rPr lang="en-US" sz="1100"/>
            </a:br>
            <a:r>
              <a:rPr lang="en-US" sz="1100"/>
              <a:t>1 - </a:t>
            </a:r>
            <a:r>
              <a:rPr b="1" lang="en-US" sz="1100"/>
              <a:t>Existing cryptocurrencies are too volatile</a:t>
            </a:r>
            <a:r>
              <a:rPr lang="en-US" sz="1100"/>
              <a:t> to serve as a replacement for cash</a:t>
            </a:r>
            <a:endParaRPr sz="1100"/>
          </a:p>
          <a:p>
            <a:pPr indent="0" lvl="0" marL="0" marR="0" rtl="0" algn="l">
              <a:lnSpc>
                <a:spcPct val="100000"/>
              </a:lnSpc>
              <a:spcBef>
                <a:spcPts val="0"/>
              </a:spcBef>
              <a:spcAft>
                <a:spcPts val="0"/>
              </a:spcAft>
              <a:buClr>
                <a:srgbClr val="000000"/>
              </a:buClr>
              <a:buSzPts val="1100"/>
              <a:buFont typeface="Arial"/>
              <a:buNone/>
            </a:pPr>
            <a:r>
              <a:rPr lang="en-US" sz="1100"/>
              <a:t>2 - </a:t>
            </a:r>
            <a:r>
              <a:rPr b="1" lang="en-US" sz="1100"/>
              <a:t>Dapps, businesses and individuals</a:t>
            </a:r>
            <a:r>
              <a:rPr lang="en-US" sz="1100"/>
              <a:t> </a:t>
            </a:r>
            <a:r>
              <a:rPr b="1" lang="en-US" sz="1100"/>
              <a:t>require a stable medium of exchange </a:t>
            </a:r>
            <a:r>
              <a:rPr lang="en-US" sz="1100"/>
              <a:t>if they want to utilise the power of blockchain technology</a:t>
            </a:r>
            <a:endParaRPr sz="1100"/>
          </a:p>
          <a:p>
            <a:pPr indent="0" lvl="0" marL="0" marR="0" rtl="0" algn="l">
              <a:lnSpc>
                <a:spcPct val="100000"/>
              </a:lnSpc>
              <a:spcBef>
                <a:spcPts val="0"/>
              </a:spcBef>
              <a:spcAft>
                <a:spcPts val="0"/>
              </a:spcAft>
              <a:buClr>
                <a:srgbClr val="000000"/>
              </a:buClr>
              <a:buSzPts val="1400"/>
              <a:buFont typeface="Arial"/>
              <a:buNone/>
            </a:pPr>
            <a:r>
              <a:t/>
            </a:r>
            <a:endParaRPr b="0" i="0" sz="1100" u="none" cap="none" strike="noStrike">
              <a:solidFill>
                <a:srgbClr val="000000"/>
              </a:solidFill>
              <a:latin typeface="Arial"/>
              <a:ea typeface="Arial"/>
              <a:cs typeface="Arial"/>
              <a:sym typeface="Arial"/>
            </a:endParaRPr>
          </a:p>
          <a:p>
            <a:pPr indent="0" lvl="0" marL="0" rtl="0" algn="l">
              <a:lnSpc>
                <a:spcPct val="115000"/>
              </a:lnSpc>
              <a:spcBef>
                <a:spcPts val="0"/>
              </a:spcBef>
              <a:spcAft>
                <a:spcPts val="0"/>
              </a:spcAft>
              <a:buSzPts val="1400"/>
              <a:buNone/>
            </a:pPr>
            <a:r>
              <a:rPr lang="en-US" sz="1100"/>
              <a:t>---</a:t>
            </a:r>
            <a:endParaRPr sz="1100"/>
          </a:p>
          <a:p>
            <a:pPr indent="0" lvl="0" marL="0" rtl="0" algn="l">
              <a:lnSpc>
                <a:spcPct val="115000"/>
              </a:lnSpc>
              <a:spcBef>
                <a:spcPts val="0"/>
              </a:spcBef>
              <a:spcAft>
                <a:spcPts val="0"/>
              </a:spcAft>
              <a:buSzPts val="1400"/>
              <a:buNone/>
            </a:pPr>
            <a:r>
              <a:rPr lang="en-US" sz="1100"/>
              <a:t>Real world comparison: Making the case for stablecoin - as it unlocks the transaction elements and the peer to peer elements of the crypto economy in the way that is speculative token has limitations to achieve. Just as I would not buy something or trade something for a share of the google stock, I would rather use cash for this.</a:t>
            </a:r>
            <a:endParaRPr sz="1100"/>
          </a:p>
          <a:p>
            <a:pPr indent="0" lvl="0" marL="0" rtl="0" algn="l">
              <a:lnSpc>
                <a:spcPct val="115000"/>
              </a:lnSpc>
              <a:spcBef>
                <a:spcPts val="0"/>
              </a:spcBef>
              <a:spcAft>
                <a:spcPts val="0"/>
              </a:spcAft>
              <a:buSzPts val="1400"/>
              <a:buNone/>
            </a:pPr>
            <a:r>
              <a:t/>
            </a:r>
            <a:endParaRPr sz="1100"/>
          </a:p>
          <a:p>
            <a:pPr indent="1333500" lvl="0" marL="0" rtl="0" algn="l">
              <a:lnSpc>
                <a:spcPct val="115000"/>
              </a:lnSpc>
              <a:spcBef>
                <a:spcPts val="0"/>
              </a:spcBef>
              <a:spcAft>
                <a:spcPts val="0"/>
              </a:spcAft>
              <a:buSzPts val="1400"/>
              <a:buNone/>
            </a:pPr>
            <a:r>
              <a:t/>
            </a:r>
            <a:endParaRPr>
              <a:solidFill>
                <a:srgbClr val="980000"/>
              </a:solidFill>
            </a:endParaRPr>
          </a:p>
          <a:p>
            <a:pPr indent="0" lvl="0" marL="0" marR="0" rtl="0" algn="l">
              <a:lnSpc>
                <a:spcPct val="100000"/>
              </a:lnSpc>
              <a:spcBef>
                <a:spcPts val="0"/>
              </a:spcBef>
              <a:spcAft>
                <a:spcPts val="0"/>
              </a:spcAft>
              <a:buSzPts val="1400"/>
              <a:buNone/>
            </a:pPr>
            <a:r>
              <a:t/>
            </a:r>
            <a:endParaRPr>
              <a:solidFill>
                <a:srgbClr val="980000"/>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1" name="Google Shape;211;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lang="en-US" sz="1100"/>
              <a:t>Let’s talk about the properties of a </a:t>
            </a:r>
            <a:r>
              <a:rPr b="1" lang="en-US" sz="1100"/>
              <a:t>durable</a:t>
            </a:r>
            <a:r>
              <a:rPr lang="en-US" sz="1100"/>
              <a:t> stablecoin.</a:t>
            </a:r>
            <a:endParaRPr sz="1100"/>
          </a:p>
          <a:p>
            <a:pPr indent="0" lvl="0" marL="0" marR="0" rtl="0" algn="l">
              <a:lnSpc>
                <a:spcPct val="100000"/>
              </a:lnSpc>
              <a:spcBef>
                <a:spcPts val="0"/>
              </a:spcBef>
              <a:spcAft>
                <a:spcPts val="0"/>
              </a:spcAft>
              <a:buSzPts val="1400"/>
              <a:buNone/>
            </a:pPr>
            <a:r>
              <a:rPr lang="en-US" sz="1100"/>
              <a:t>Does it accept multiple forms of collateral?</a:t>
            </a:r>
            <a:endParaRPr sz="1100"/>
          </a:p>
          <a:p>
            <a:pPr indent="0" lvl="0" marL="0" marR="0" rtl="0" algn="l">
              <a:lnSpc>
                <a:spcPct val="100000"/>
              </a:lnSpc>
              <a:spcBef>
                <a:spcPts val="0"/>
              </a:spcBef>
              <a:spcAft>
                <a:spcPts val="0"/>
              </a:spcAft>
              <a:buSzPts val="1400"/>
              <a:buNone/>
            </a:pPr>
            <a:r>
              <a:t/>
            </a:r>
            <a:endParaRPr sz="1100"/>
          </a:p>
          <a:p>
            <a:pPr indent="0" lvl="0" marL="0" marR="0" rtl="0" algn="l">
              <a:lnSpc>
                <a:spcPct val="100000"/>
              </a:lnSpc>
              <a:spcBef>
                <a:spcPts val="0"/>
              </a:spcBef>
              <a:spcAft>
                <a:spcPts val="0"/>
              </a:spcAft>
              <a:buSzPts val="1400"/>
              <a:buNone/>
            </a:pPr>
            <a:r>
              <a:rPr lang="en-US" sz="1100"/>
              <a:t>If you want to have a durable stablecoin, it has to have the properties of Dai.</a:t>
            </a:r>
            <a:endParaRPr sz="1100"/>
          </a:p>
          <a:p>
            <a:pPr indent="0" lvl="0" marL="0" marR="0" rtl="0" algn="l">
              <a:lnSpc>
                <a:spcPct val="100000"/>
              </a:lnSpc>
              <a:spcBef>
                <a:spcPts val="0"/>
              </a:spcBef>
              <a:spcAft>
                <a:spcPts val="0"/>
              </a:spcAft>
              <a:buSzPts val="1400"/>
              <a:buNone/>
            </a:pPr>
            <a:r>
              <a:t/>
            </a:r>
            <a:endParaRPr sz="1100"/>
          </a:p>
          <a:p>
            <a:pPr indent="0" lvl="0" marL="0" marR="0" rtl="0" algn="l">
              <a:lnSpc>
                <a:spcPct val="100000"/>
              </a:lnSpc>
              <a:spcBef>
                <a:spcPts val="0"/>
              </a:spcBef>
              <a:spcAft>
                <a:spcPts val="0"/>
              </a:spcAft>
              <a:buSzPts val="1400"/>
              <a:buNone/>
            </a:pPr>
            <a:br>
              <a:rPr lang="en-US" sz="1100"/>
            </a:b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 name="Shape 72"/>
        <p:cNvGrpSpPr/>
        <p:nvPr/>
      </p:nvGrpSpPr>
      <p:grpSpPr>
        <a:xfrm>
          <a:off x="0" y="0"/>
          <a:ext cx="0" cy="0"/>
          <a:chOff x="0" y="0"/>
          <a:chExt cx="0" cy="0"/>
        </a:xfrm>
      </p:grpSpPr>
      <p:sp>
        <p:nvSpPr>
          <p:cNvPr id="73" name="Google Shape;73;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 name="Google Shape;74;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2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p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rPr lang="en-US"/>
              <a:t>It works: </a:t>
            </a:r>
            <a:endParaRPr/>
          </a:p>
          <a:p>
            <a:pPr indent="-228600" lvl="0" marL="457200" marR="0" rtl="0" algn="l">
              <a:lnSpc>
                <a:spcPct val="100000"/>
              </a:lnSpc>
              <a:spcBef>
                <a:spcPts val="0"/>
              </a:spcBef>
              <a:spcAft>
                <a:spcPts val="0"/>
              </a:spcAft>
              <a:buSzPts val="1400"/>
              <a:buNone/>
            </a:pPr>
            <a:r>
              <a:rPr lang="en-US"/>
              <a:t>Dai hasn’t crashed in the 80% loss that ETH suffered since the beginning in the year.</a:t>
            </a:r>
            <a:endParaRPr/>
          </a:p>
          <a:p>
            <a:pPr indent="-228600" lvl="0" marL="457200" marR="0" rtl="0" algn="l">
              <a:lnSpc>
                <a:spcPct val="100000"/>
              </a:lnSpc>
              <a:spcBef>
                <a:spcPts val="0"/>
              </a:spcBef>
              <a:spcAft>
                <a:spcPts val="0"/>
              </a:spcAft>
              <a:buSzPts val="1400"/>
              <a:buNone/>
            </a:pPr>
            <a:br>
              <a:rPr lang="en-US"/>
            </a:br>
            <a:endParaRPr/>
          </a:p>
          <a:p>
            <a:pPr indent="0" lvl="0" marL="0" rtl="0" algn="l">
              <a:lnSpc>
                <a:spcPct val="100000"/>
              </a:lnSpc>
              <a:spcBef>
                <a:spcPts val="0"/>
              </a:spcBef>
              <a:spcAft>
                <a:spcPts val="0"/>
              </a:spcAft>
              <a:buSzPts val="1400"/>
              <a:buNone/>
            </a:pPr>
            <a:r>
              <a:rPr lang="en-US" sz="1100"/>
              <a:t>At Maker, we have been </a:t>
            </a:r>
            <a:r>
              <a:rPr b="1" lang="en-US" sz="1100"/>
              <a:t>delivering</a:t>
            </a:r>
            <a:r>
              <a:rPr lang="en-US" sz="1100"/>
              <a:t>! Unlike many in the space, we did not get stuck at white paper phase. We have </a:t>
            </a:r>
            <a:r>
              <a:rPr b="1" lang="en-US" sz="1100"/>
              <a:t>continued to evolve, innovate and improve</a:t>
            </a:r>
            <a:r>
              <a:rPr lang="en-US" sz="1100"/>
              <a:t> to bring the best stablecoin to the market.</a:t>
            </a:r>
            <a:endParaRPr sz="1100"/>
          </a:p>
          <a:p>
            <a:pPr indent="0" lvl="0" marL="0" rtl="0" algn="l">
              <a:lnSpc>
                <a:spcPct val="100000"/>
              </a:lnSpc>
              <a:spcBef>
                <a:spcPts val="0"/>
              </a:spcBef>
              <a:spcAft>
                <a:spcPts val="0"/>
              </a:spcAft>
              <a:buSzPts val="1400"/>
              <a:buNone/>
            </a:pPr>
            <a:r>
              <a:rPr lang="en-US" sz="1100"/>
              <a:t>Here you can see some of the important Dai developments:</a:t>
            </a:r>
            <a:endParaRPr sz="1100"/>
          </a:p>
          <a:p>
            <a:pPr indent="-298450" lvl="0" marL="457200" rtl="0" algn="l">
              <a:lnSpc>
                <a:spcPct val="100000"/>
              </a:lnSpc>
              <a:spcBef>
                <a:spcPts val="0"/>
              </a:spcBef>
              <a:spcAft>
                <a:spcPts val="0"/>
              </a:spcAft>
              <a:buSzPts val="1100"/>
              <a:buChar char="-"/>
            </a:pPr>
            <a:r>
              <a:rPr lang="en-US" sz="1100"/>
              <a:t>We had the alfa version out in December 2016. </a:t>
            </a:r>
            <a:endParaRPr sz="1100"/>
          </a:p>
          <a:p>
            <a:pPr indent="-298450" lvl="0" marL="457200" rtl="0" algn="l">
              <a:lnSpc>
                <a:spcPct val="100000"/>
              </a:lnSpc>
              <a:spcBef>
                <a:spcPts val="0"/>
              </a:spcBef>
              <a:spcAft>
                <a:spcPts val="0"/>
              </a:spcAft>
              <a:buSzPts val="1100"/>
              <a:buChar char="-"/>
            </a:pPr>
            <a:r>
              <a:rPr lang="en-US" sz="1100"/>
              <a:t>We put beta version of Dai, as single collateral, to the market in Dec 17.</a:t>
            </a:r>
            <a:endParaRPr sz="1100"/>
          </a:p>
          <a:p>
            <a:pPr indent="-298450" lvl="0" marL="457200" rtl="0" algn="l">
              <a:lnSpc>
                <a:spcPct val="100000"/>
              </a:lnSpc>
              <a:spcBef>
                <a:spcPts val="0"/>
              </a:spcBef>
              <a:spcAft>
                <a:spcPts val="0"/>
              </a:spcAft>
              <a:buSzPts val="1100"/>
              <a:buChar char="-"/>
            </a:pPr>
            <a:r>
              <a:rPr lang="en-US" sz="1100"/>
              <a:t>And we’ve just put MCD smart contract on the testnet, with the full rollout coming shortly.</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rPr lang="en-US" sz="1100"/>
              <a:t> </a:t>
            </a:r>
            <a:endParaRPr sz="1100"/>
          </a:p>
        </p:txBody>
      </p:sp>
      <p:sp>
        <p:nvSpPr>
          <p:cNvPr id="226" name="Google Shape;226;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Sharing with you some stats on the Maker system (updated Sep 27)</a:t>
            </a:r>
            <a:endParaRPr sz="1100"/>
          </a:p>
          <a:p>
            <a:pPr indent="0" lvl="0" marL="0" rtl="0" algn="l">
              <a:lnSpc>
                <a:spcPct val="100000"/>
              </a:lnSpc>
              <a:spcBef>
                <a:spcPts val="0"/>
              </a:spcBef>
              <a:spcAft>
                <a:spcPts val="0"/>
              </a:spcAft>
              <a:buSzPts val="1400"/>
              <a:buNone/>
            </a:pPr>
            <a:r>
              <a:rPr lang="en-US" sz="1100"/>
              <a:t>FUN FACT (Mike McDonald’s </a:t>
            </a:r>
            <a:r>
              <a:rPr lang="en-US" sz="1100" u="sng">
                <a:solidFill>
                  <a:schemeClr val="hlink"/>
                </a:solidFill>
                <a:hlinkClick r:id="rId2"/>
              </a:rPr>
              <a:t>tweet</a:t>
            </a:r>
            <a:r>
              <a:rPr lang="en-US" sz="1100"/>
              <a:t>): 300,000 additional ETH was locked in MakerDAO smart contracts in September (800K total now). We expect to see </a:t>
            </a:r>
            <a:r>
              <a:rPr b="1" lang="en-US" sz="1100"/>
              <a:t>1% of all ETH supply</a:t>
            </a:r>
            <a:r>
              <a:rPr lang="en-US" sz="1100"/>
              <a:t> locked in the October. </a:t>
            </a:r>
            <a:endParaRPr sz="1100"/>
          </a:p>
        </p:txBody>
      </p:sp>
      <p:sp>
        <p:nvSpPr>
          <p:cNvPr id="244" name="Google Shape;244;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2" name="Google Shape;252;p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At Maker, we have a strong appetite for partnerships ... we would like to create as many as possible, trade finance being one of the most exciting areas for us to explore. </a:t>
            </a:r>
            <a:br>
              <a:rPr lang="en-US" sz="1100"/>
            </a:br>
            <a:br>
              <a:rPr lang="en-US" sz="1100"/>
            </a:br>
            <a:r>
              <a:rPr lang="en-US" sz="1100"/>
              <a:t>Let me walk you through couple of the partnerships to give you better idea of what kind of collaboration is possible with Maker.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24:notes"/>
          <p:cNvSpPr/>
          <p:nvPr>
            <p:ph idx="2" type="sldImg"/>
          </p:nvPr>
        </p:nvSpPr>
        <p:spPr>
          <a:xfrm>
            <a:off x="3028950" y="642938"/>
            <a:ext cx="3086100" cy="17367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7" name="Google Shape;267;p24:notes"/>
          <p:cNvSpPr txBox="1"/>
          <p:nvPr>
            <p:ph idx="1" type="body"/>
          </p:nvPr>
        </p:nvSpPr>
        <p:spPr>
          <a:xfrm>
            <a:off x="913992" y="2475614"/>
            <a:ext cx="7316100" cy="2024700"/>
          </a:xfrm>
          <a:prstGeom prst="rect">
            <a:avLst/>
          </a:prstGeom>
          <a:noFill/>
          <a:ln>
            <a:noFill/>
          </a:ln>
        </p:spPr>
        <p:txBody>
          <a:bodyPr anchorCtr="0" anchor="t" bIns="89600" lIns="89600" spcFirstLastPara="1" rIns="89600" wrap="square" tIns="89600">
            <a:noAutofit/>
          </a:bodyPr>
          <a:lstStyle/>
          <a:p>
            <a:pPr indent="0" lvl="0" marL="0" marR="0" rtl="0" algn="l">
              <a:lnSpc>
                <a:spcPct val="100000"/>
              </a:lnSpc>
              <a:spcBef>
                <a:spcPts val="0"/>
              </a:spcBef>
              <a:spcAft>
                <a:spcPts val="0"/>
              </a:spcAft>
              <a:buClr>
                <a:srgbClr val="000000"/>
              </a:buClr>
              <a:buSzPts val="1400"/>
              <a:buFont typeface="Arial"/>
              <a:buNone/>
            </a:pPr>
            <a:r>
              <a:rPr lang="en-US" sz="1100"/>
              <a:t>Here is an example of the latest campaign resulting from the Bifrost collaboration: </a:t>
            </a:r>
            <a:r>
              <a:rPr b="1" lang="en-US" sz="1100"/>
              <a:t>a blockchain-enabled Disaster Response Campaign</a:t>
            </a:r>
            <a:endParaRPr b="1" sz="1100"/>
          </a:p>
          <a:p>
            <a:pPr indent="0" lvl="0" marL="0" rtl="0" algn="l">
              <a:lnSpc>
                <a:spcPct val="100000"/>
              </a:lnSpc>
              <a:spcBef>
                <a:spcPts val="0"/>
              </a:spcBef>
              <a:spcAft>
                <a:spcPts val="0"/>
              </a:spcAft>
              <a:buClr>
                <a:srgbClr val="000000"/>
              </a:buClr>
              <a:buSzPts val="1400"/>
              <a:buFont typeface="Arial"/>
              <a:buNone/>
            </a:pPr>
            <a:r>
              <a:rPr lang="en-US" sz="1100"/>
              <a:t>Latest Bifrost member, NeedsList, is a startup that streamlines the process of getting supplies and cash into the hands of frontline disaster and aid groups. </a:t>
            </a:r>
            <a:endParaRPr sz="1100"/>
          </a:p>
          <a:p>
            <a:pPr indent="0" lvl="0" marL="0" rtl="0" algn="l">
              <a:lnSpc>
                <a:spcPct val="100000"/>
              </a:lnSpc>
              <a:spcBef>
                <a:spcPts val="0"/>
              </a:spcBef>
              <a:spcAft>
                <a:spcPts val="0"/>
              </a:spcAft>
              <a:buClr>
                <a:srgbClr val="000000"/>
              </a:buClr>
              <a:buSzPts val="1400"/>
              <a:buFont typeface="Arial"/>
              <a:buNone/>
            </a:pPr>
            <a:r>
              <a:rPr lang="en-US" sz="1100"/>
              <a:t>In this campaign, NeedsList is collecting $5K Dai donations to the Hurricane Florence. Half will be spent on the purchase of urgently needed, basic supplies, and any leftover unspent will be set aside for the disaster preparedness for the future.</a:t>
            </a:r>
            <a:endParaRPr sz="1100"/>
          </a:p>
          <a:p>
            <a:pPr indent="0" lvl="0" marL="0" rtl="0" algn="l">
              <a:lnSpc>
                <a:spcPct val="100000"/>
              </a:lnSpc>
              <a:spcBef>
                <a:spcPts val="0"/>
              </a:spcBef>
              <a:spcAft>
                <a:spcPts val="0"/>
              </a:spcAft>
              <a:buClr>
                <a:srgbClr val="000000"/>
              </a:buClr>
              <a:buSzPts val="1400"/>
              <a:buFont typeface="Arial"/>
              <a:buNone/>
            </a:pPr>
            <a:r>
              <a:rPr lang="en-US" sz="1100"/>
              <a:t> </a:t>
            </a:r>
            <a:endParaRPr sz="1100"/>
          </a:p>
          <a:p>
            <a:pPr indent="0" lvl="0" marL="0" marR="0" rtl="0" algn="l">
              <a:lnSpc>
                <a:spcPct val="100000"/>
              </a:lnSpc>
              <a:spcBef>
                <a:spcPts val="0"/>
              </a:spcBef>
              <a:spcAft>
                <a:spcPts val="0"/>
              </a:spcAft>
              <a:buClr>
                <a:srgbClr val="000000"/>
              </a:buClr>
              <a:buSzPts val="1400"/>
              <a:buFont typeface="Arial"/>
              <a:buNone/>
            </a:pPr>
            <a:r>
              <a:t/>
            </a:r>
            <a:endParaRPr sz="1100"/>
          </a:p>
          <a:p>
            <a:pPr indent="0" lvl="0" marL="0" marR="0" rtl="0" algn="l">
              <a:lnSpc>
                <a:spcPct val="100000"/>
              </a:lnSpc>
              <a:spcBef>
                <a:spcPts val="0"/>
              </a:spcBef>
              <a:spcAft>
                <a:spcPts val="0"/>
              </a:spcAft>
              <a:buClr>
                <a:srgbClr val="000000"/>
              </a:buClr>
              <a:buSzPts val="1400"/>
              <a:buFont typeface="Arial"/>
              <a:buNone/>
            </a:pPr>
            <a:r>
              <a:t/>
            </a:r>
            <a:endParaRPr sz="1100"/>
          </a:p>
        </p:txBody>
      </p:sp>
      <p:sp>
        <p:nvSpPr>
          <p:cNvPr id="268" name="Google Shape;268;p24:notes"/>
          <p:cNvSpPr txBox="1"/>
          <p:nvPr>
            <p:ph idx="12" type="sldNum"/>
          </p:nvPr>
        </p:nvSpPr>
        <p:spPr>
          <a:xfrm>
            <a:off x="5179283" y="4885807"/>
            <a:ext cx="3962700" cy="257700"/>
          </a:xfrm>
          <a:prstGeom prst="rect">
            <a:avLst/>
          </a:prstGeom>
          <a:noFill/>
          <a:ln>
            <a:noFill/>
          </a:ln>
        </p:spPr>
        <p:txBody>
          <a:bodyPr anchorCtr="0" anchor="b" bIns="89600" lIns="89600" spcFirstLastPara="1" rIns="89600" wrap="square" tIns="89600">
            <a:noAutofit/>
          </a:bodyPr>
          <a:lstStyle/>
          <a:p>
            <a:pPr indent="0" lvl="0" marL="0" marR="0" rtl="0" algn="l">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SzPts val="1400"/>
              <a:buNone/>
            </a:pPr>
            <a:r>
              <a:rPr lang="en-US" sz="1100"/>
              <a:t>Our team has been working hard on ways to make Dai more accessible. With this partnership, </a:t>
            </a:r>
            <a:r>
              <a:rPr b="1" lang="en-US" sz="1100"/>
              <a:t>Dai became accessible to over 30 businesses</a:t>
            </a:r>
            <a:r>
              <a:rPr lang="en-US" sz="1100"/>
              <a:t> around the world.</a:t>
            </a:r>
            <a:endParaRPr sz="1100"/>
          </a:p>
          <a:p>
            <a:pPr indent="0" lvl="0" marL="0" marR="0" rtl="0" algn="l">
              <a:lnSpc>
                <a:spcPct val="115000"/>
              </a:lnSpc>
              <a:spcBef>
                <a:spcPts val="0"/>
              </a:spcBef>
              <a:spcAft>
                <a:spcPts val="0"/>
              </a:spcAft>
              <a:buSzPts val="1400"/>
              <a:buNone/>
            </a:pPr>
            <a:r>
              <a:rPr lang="en-US" sz="1100"/>
              <a:t>Wyre, a blockchain money transfer company, is operating on a regulated global payment infrastructure. Partnership with Wyre paired Dai with the Wyre platform, and thus </a:t>
            </a:r>
            <a:r>
              <a:rPr b="1" lang="en-US" sz="1100"/>
              <a:t>enables nearly-instant movement of funds across borders in a compliant manner</a:t>
            </a:r>
            <a:r>
              <a:rPr lang="en-US" sz="1100"/>
              <a:t>.</a:t>
            </a:r>
            <a:endParaRPr sz="1100"/>
          </a:p>
          <a:p>
            <a:pPr indent="0" lvl="0" marL="0" marR="0" rtl="0" algn="l">
              <a:lnSpc>
                <a:spcPct val="115000"/>
              </a:lnSpc>
              <a:spcBef>
                <a:spcPts val="0"/>
              </a:spcBef>
              <a:spcAft>
                <a:spcPts val="0"/>
              </a:spcAft>
              <a:buSzPts val="1400"/>
              <a:buNone/>
            </a:pPr>
            <a:r>
              <a:rPr lang="en-US" sz="1100"/>
              <a:t>Introduction of Dai trading pairs with various fiat currencies, ultimately </a:t>
            </a:r>
            <a:r>
              <a:rPr b="1" lang="en-US" sz="1100"/>
              <a:t>enables organizations to compliantly move fiat currency directly into and out of Dai</a:t>
            </a:r>
            <a:r>
              <a:rPr lang="en-US" sz="1100"/>
              <a:t>. </a:t>
            </a:r>
            <a:endParaRPr sz="1100"/>
          </a:p>
          <a:p>
            <a:pPr indent="0" lvl="0" marL="0" marR="0" rtl="0" algn="l">
              <a:lnSpc>
                <a:spcPct val="115000"/>
              </a:lnSpc>
              <a:spcBef>
                <a:spcPts val="0"/>
              </a:spcBef>
              <a:spcAft>
                <a:spcPts val="0"/>
              </a:spcAft>
              <a:buSzPts val="1400"/>
              <a:buNone/>
            </a:pPr>
            <a:r>
              <a:rPr lang="en-US" sz="1100"/>
              <a:t>Furthermore, this </a:t>
            </a:r>
            <a:r>
              <a:rPr b="1" lang="en-US" sz="1100"/>
              <a:t>removes the exposure to the unpredictability of speculative cryptocurrencies</a:t>
            </a:r>
            <a:r>
              <a:rPr lang="en-US" sz="1100"/>
              <a:t> like Ether or Bitcoin, while </a:t>
            </a:r>
            <a:r>
              <a:rPr b="1" lang="en-US" sz="1100"/>
              <a:t>providing them with benefits from the speed, transparency and security of the blockchain</a:t>
            </a:r>
            <a:r>
              <a:rPr lang="en-US" sz="1100"/>
              <a:t>.</a:t>
            </a:r>
            <a:endParaRPr/>
          </a:p>
          <a:p>
            <a:pPr indent="0" lvl="0" marL="0" rtl="0" algn="l">
              <a:lnSpc>
                <a:spcPct val="115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400"/>
              <a:buNone/>
            </a:pPr>
            <a:r>
              <a:rPr lang="en-US" sz="1100"/>
              <a:t>Most notably, our biggest profile integration is the </a:t>
            </a:r>
            <a:r>
              <a:rPr b="1" lang="en-US" sz="1100"/>
              <a:t>trade financing solution with Tradeshift</a:t>
            </a:r>
            <a:r>
              <a:rPr lang="en-US" sz="1100"/>
              <a:t>. I believe that I don’t have to introduce you this leader in supply chain payments and marketplaces, ranked as #1 Danish unicorn by many.</a:t>
            </a:r>
            <a:endParaRPr sz="1100"/>
          </a:p>
          <a:p>
            <a:pPr indent="0" lvl="0" marL="0" rtl="0" algn="l">
              <a:lnSpc>
                <a:spcPct val="115000"/>
              </a:lnSpc>
              <a:spcBef>
                <a:spcPts val="0"/>
              </a:spcBef>
              <a:spcAft>
                <a:spcPts val="0"/>
              </a:spcAft>
              <a:buSzPts val="1400"/>
              <a:buNone/>
            </a:pPr>
            <a:r>
              <a:rPr lang="en-US" sz="1100"/>
              <a:t>We have partnered to leverage blockchain to </a:t>
            </a:r>
            <a:r>
              <a:rPr b="1" lang="en-US" sz="1100"/>
              <a:t>democratize access to financing for world’s small businesses</a:t>
            </a:r>
            <a:r>
              <a:rPr lang="en-US" sz="1100"/>
              <a:t>. This</a:t>
            </a:r>
            <a:r>
              <a:rPr lang="en-US" sz="1100">
                <a:highlight>
                  <a:srgbClr val="FFFFFF"/>
                </a:highlight>
              </a:rPr>
              <a:t> project aims to unlock liquidity access for small businesses around the globe from the $9T of capital trapped in outstanding receivables. Dai stablecoin is now being tested with the Tradeshift Cash solution in a bid to tokenize unpaid invoices of small businesses.</a:t>
            </a:r>
            <a:endParaRPr sz="1100">
              <a:highlight>
                <a:srgbClr val="FFFFFF"/>
              </a:highlight>
            </a:endParaRPr>
          </a:p>
          <a:p>
            <a:pPr indent="0" lvl="0" marL="0" rtl="0" algn="l">
              <a:lnSpc>
                <a:spcPct val="115000"/>
              </a:lnSpc>
              <a:spcBef>
                <a:spcPts val="0"/>
              </a:spcBef>
              <a:spcAft>
                <a:spcPts val="0"/>
              </a:spcAft>
              <a:buSzPts val="1400"/>
              <a:buNone/>
            </a:pPr>
            <a:r>
              <a:t/>
            </a:r>
            <a:endParaRPr sz="1100">
              <a:highlight>
                <a:srgbClr val="FFFFFF"/>
              </a:highlight>
            </a:endParaRPr>
          </a:p>
          <a:p>
            <a:pPr indent="0" lvl="0" marL="0" rtl="0" algn="l">
              <a:lnSpc>
                <a:spcPct val="115000"/>
              </a:lnSpc>
              <a:spcBef>
                <a:spcPts val="0"/>
              </a:spcBef>
              <a:spcAft>
                <a:spcPts val="0"/>
              </a:spcAft>
              <a:buSzPts val="1400"/>
              <a:buNone/>
            </a:pPr>
            <a:r>
              <a:rPr lang="en-US" sz="1100"/>
              <a:t>Trade finance is a massive industry, and Tradeshift is one of the biggest supply chain platforms in the world with more than 1.5 million companies using the platform, so we expect this use case alone to drive massive volume in the future, with many more to come.</a:t>
            </a:r>
            <a:endParaRPr sz="1100"/>
          </a:p>
          <a:p>
            <a:pPr indent="0" lvl="0" marL="0" rtl="0" algn="l">
              <a:lnSpc>
                <a:spcPct val="115000"/>
              </a:lnSpc>
              <a:spcBef>
                <a:spcPts val="0"/>
              </a:spcBef>
              <a:spcAft>
                <a:spcPts val="0"/>
              </a:spcAft>
              <a:buSzPts val="1400"/>
              <a:buNone/>
            </a:pPr>
            <a:r>
              <a:t/>
            </a:r>
            <a:endParaRPr sz="1100">
              <a:highlight>
                <a:srgbClr val="FFFFFF"/>
              </a:highlight>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p2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p4: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0" name="Google Shape;10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SzPts val="1400"/>
              <a:buNone/>
            </a:pPr>
            <a:r>
              <a:rPr lang="en-US" sz="1100"/>
              <a:t>Here is a solid example of how businesses can benefit from embracing the technology. I will speak about our partnership with Tradeshift later.</a:t>
            </a:r>
            <a:endParaRPr b="0" i="0" sz="1100" u="none" cap="none" strike="noStrike">
              <a:latin typeface="Arial"/>
              <a:ea typeface="Arial"/>
              <a:cs typeface="Arial"/>
              <a:sym typeface="Arial"/>
            </a:endParaRPr>
          </a:p>
          <a:p>
            <a:pPr indent="0" lvl="0" marL="0" rtl="0" algn="l">
              <a:lnSpc>
                <a:spcPct val="100000"/>
              </a:lnSpc>
              <a:spcBef>
                <a:spcPts val="0"/>
              </a:spcBef>
              <a:spcAft>
                <a:spcPts val="0"/>
              </a:spcAft>
              <a:buSzPts val="1400"/>
              <a:buNone/>
            </a:pPr>
            <a:r>
              <a:rPr b="1" lang="en-US" sz="1100"/>
              <a:t>Conclude WHY slides: A stablecoin is needed for mainstream adoption of cryptocurrencies</a:t>
            </a:r>
            <a:r>
              <a:rPr lang="en-US" sz="1100"/>
              <a:t>. We believe that the next phase of the financial revolution will be unlocked when a decentralized, safe, secure stablecoin has achieved scale in the marketplace.</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8" name="Google Shape;118;p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28600" lvl="0" marL="457200" rtl="0" algn="l">
              <a:lnSpc>
                <a:spcPct val="100000"/>
              </a:lnSpc>
              <a:spcBef>
                <a:spcPts val="0"/>
              </a:spcBef>
              <a:spcAft>
                <a:spcPts val="0"/>
              </a:spcAft>
              <a:buSzPts val="1400"/>
              <a:buNone/>
            </a:pPr>
            <a:r>
              <a:rPr b="1" lang="en-US" sz="1100"/>
              <a:t>Dai</a:t>
            </a:r>
            <a:r>
              <a:rPr lang="en-US" sz="1100"/>
              <a:t> is a cryptocurrency with price stability, and the asset of exchange in the Dai Stablecoin System.</a:t>
            </a:r>
            <a:endParaRPr/>
          </a:p>
          <a:p>
            <a:pPr indent="0" lvl="0" marL="0" rtl="0" algn="l">
              <a:lnSpc>
                <a:spcPct val="115000"/>
              </a:lnSpc>
              <a:spcBef>
                <a:spcPts val="0"/>
              </a:spcBef>
              <a:spcAft>
                <a:spcPts val="0"/>
              </a:spcAft>
              <a:buSzPts val="1400"/>
              <a:buNone/>
            </a:pPr>
            <a:r>
              <a:t/>
            </a:r>
            <a:endParaRPr b="1" sz="1100"/>
          </a:p>
          <a:p>
            <a:pPr indent="0" lvl="0" marL="0" rtl="0" algn="l">
              <a:lnSpc>
                <a:spcPct val="115000"/>
              </a:lnSpc>
              <a:spcBef>
                <a:spcPts val="0"/>
              </a:spcBef>
              <a:spcAft>
                <a:spcPts val="0"/>
              </a:spcAft>
              <a:buSzPts val="1400"/>
              <a:buNone/>
            </a:pPr>
            <a:r>
              <a:rPr b="1" lang="en-US" sz="1100"/>
              <a:t>This first decentralised stablecoin based on Ethereum</a:t>
            </a:r>
            <a:r>
              <a:rPr lang="en-US" sz="1100"/>
              <a:t>. As a standard Ethereum token, Dai adheres to the ERC20 standard. </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rPr lang="en-US" sz="1100"/>
              <a:t>Dai is </a:t>
            </a:r>
            <a:r>
              <a:rPr b="1" lang="en-US" sz="1100"/>
              <a:t>soft-pegged to the USD</a:t>
            </a:r>
            <a:r>
              <a:rPr lang="en-US" sz="1100"/>
              <a:t>. 1 Dai = 1 USD</a:t>
            </a:r>
            <a:endParaRPr sz="1100"/>
          </a:p>
          <a:p>
            <a:pPr indent="0" lvl="0" marL="0" rtl="0" algn="l">
              <a:lnSpc>
                <a:spcPct val="115000"/>
              </a:lnSpc>
              <a:spcBef>
                <a:spcPts val="0"/>
              </a:spcBef>
              <a:spcAft>
                <a:spcPts val="0"/>
              </a:spcAft>
              <a:buSzPts val="1400"/>
              <a:buNone/>
            </a:pPr>
            <a:r>
              <a:rPr lang="en-US" sz="1100"/>
              <a:t>It’s asset backed: </a:t>
            </a:r>
            <a:r>
              <a:rPr b="1" lang="en-US" sz="1100"/>
              <a:t>Hard currency</a:t>
            </a:r>
            <a:r>
              <a:rPr lang="en-US" sz="1100"/>
              <a:t> - because it’s backed by more locked assets than those that are in circulation</a:t>
            </a:r>
            <a:endParaRPr sz="1100"/>
          </a:p>
          <a:p>
            <a:pPr indent="0" lvl="0" marL="0" rtl="0" algn="l">
              <a:lnSpc>
                <a:spcPct val="115000"/>
              </a:lnSpc>
              <a:spcBef>
                <a:spcPts val="0"/>
              </a:spcBef>
              <a:spcAft>
                <a:spcPts val="0"/>
              </a:spcAft>
              <a:buSzPts val="1400"/>
              <a:buNone/>
            </a:pPr>
            <a:r>
              <a:rPr lang="en-US" sz="1100"/>
              <a:t>It’s permissionless: </a:t>
            </a:r>
            <a:r>
              <a:rPr b="1" lang="en-US" sz="1100"/>
              <a:t>Permissionless</a:t>
            </a:r>
            <a:r>
              <a:rPr lang="en-US" sz="1100"/>
              <a:t> means that anyone anywhere can use it at anytime</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rPr lang="en-US" sz="1100"/>
              <a:t>Think of Dai as a </a:t>
            </a:r>
            <a:r>
              <a:rPr b="1" lang="en-US" sz="1100"/>
              <a:t>programmable money</a:t>
            </a:r>
            <a:r>
              <a:rPr lang="en-US" sz="1100"/>
              <a:t>, that can serve as: a </a:t>
            </a:r>
            <a:r>
              <a:rPr b="1" lang="en-US" sz="1100"/>
              <a:t>medium of exchange</a:t>
            </a:r>
            <a:r>
              <a:rPr lang="en-US" sz="1100"/>
              <a:t>, a </a:t>
            </a:r>
            <a:r>
              <a:rPr b="1" lang="en-US" sz="1100"/>
              <a:t>unit of account</a:t>
            </a:r>
            <a:r>
              <a:rPr lang="en-US" sz="1100"/>
              <a:t>, and a </a:t>
            </a:r>
            <a:r>
              <a:rPr b="1" lang="en-US" sz="1100"/>
              <a:t>store of value</a:t>
            </a:r>
            <a:r>
              <a:rPr lang="en-US" sz="1100"/>
              <a:t>. It’s most important characteristics being that it is </a:t>
            </a:r>
            <a:r>
              <a:rPr b="1" lang="en-US" sz="1100"/>
              <a:t>decentralized</a:t>
            </a:r>
            <a:r>
              <a:rPr lang="en-US" sz="1100"/>
              <a:t> &amp; has </a:t>
            </a:r>
            <a:r>
              <a:rPr b="1" lang="en-US" sz="1100"/>
              <a:t>no central gatekeeper</a:t>
            </a:r>
            <a:endParaRPr b="1"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rgbClr val="000000"/>
              </a:buClr>
              <a:buSzPts val="1100"/>
              <a:buFont typeface="Arial"/>
              <a:buNone/>
            </a:pPr>
            <a:r>
              <a:rPr lang="en-US" sz="1100"/>
              <a:t>Please bear in mind that there are several types of stablecoins using different models. For that reason, it is very important to take this into consideration, before you choose a  your stablecoin.</a:t>
            </a:r>
            <a:endParaRPr sz="1100"/>
          </a:p>
          <a:p>
            <a:pPr indent="0" lvl="0" marL="0" rtl="0" algn="l">
              <a:lnSpc>
                <a:spcPct val="115000"/>
              </a:lnSpc>
              <a:spcBef>
                <a:spcPts val="0"/>
              </a:spcBef>
              <a:spcAft>
                <a:spcPts val="0"/>
              </a:spcAft>
              <a:buClr>
                <a:srgbClr val="000000"/>
              </a:buClr>
              <a:buSzPts val="1100"/>
              <a:buFont typeface="Arial"/>
              <a:buNone/>
            </a:pPr>
            <a:r>
              <a:t/>
            </a:r>
            <a:endParaRPr sz="1100"/>
          </a:p>
          <a:p>
            <a:pPr indent="0" lvl="0" marL="0" rtl="0" algn="l">
              <a:lnSpc>
                <a:spcPct val="115000"/>
              </a:lnSpc>
              <a:spcBef>
                <a:spcPts val="0"/>
              </a:spcBef>
              <a:spcAft>
                <a:spcPts val="0"/>
              </a:spcAft>
              <a:buClr>
                <a:srgbClr val="000000"/>
              </a:buClr>
              <a:buSzPts val="1100"/>
              <a:buFont typeface="Arial"/>
              <a:buNone/>
            </a:pPr>
            <a:r>
              <a:rPr lang="en-US" sz="1100"/>
              <a:t>I will introduce you to 3 different models:</a:t>
            </a:r>
            <a:endParaRPr sz="1100"/>
          </a:p>
          <a:p>
            <a:pPr indent="0" lvl="0" marL="0" rtl="0" algn="l">
              <a:lnSpc>
                <a:spcPct val="115000"/>
              </a:lnSpc>
              <a:spcBef>
                <a:spcPts val="0"/>
              </a:spcBef>
              <a:spcAft>
                <a:spcPts val="0"/>
              </a:spcAft>
              <a:buClr>
                <a:srgbClr val="000000"/>
              </a:buClr>
              <a:buSzPts val="1100"/>
              <a:buFont typeface="Arial"/>
              <a:buNone/>
            </a:pPr>
            <a:r>
              <a:rPr lang="en-US" sz="1100"/>
              <a:t>1 - </a:t>
            </a:r>
            <a:r>
              <a:rPr b="1" lang="en-US" sz="1100"/>
              <a:t>IOU Tokens</a:t>
            </a:r>
            <a:r>
              <a:rPr lang="en-US" sz="1100"/>
              <a:t> like Tether, where you have X amount of gold/currency in vault somewhere representing the X amount of IOU tokens, and you have to trust the creators that they really have it. So, y</a:t>
            </a:r>
            <a:r>
              <a:rPr b="1" lang="en-US" sz="1100"/>
              <a:t>ou still need to trust a central authority</a:t>
            </a:r>
            <a:r>
              <a:rPr lang="en-US" sz="1100"/>
              <a:t> in this model. It is digitized, funds can move faster, but you are not employing all the opportunities that blockchain technology gives you. Hence, </a:t>
            </a:r>
            <a:r>
              <a:rPr b="1" lang="en-US" sz="1100"/>
              <a:t>you are giving up many of the benefits of the blockchain</a:t>
            </a:r>
            <a:r>
              <a:rPr lang="en-US" sz="1100"/>
              <a:t>.</a:t>
            </a:r>
            <a:endParaRPr sz="1100"/>
          </a:p>
          <a:p>
            <a:pPr indent="0" lvl="0" marL="0" rtl="0" algn="l">
              <a:lnSpc>
                <a:spcPct val="115000"/>
              </a:lnSpc>
              <a:spcBef>
                <a:spcPts val="0"/>
              </a:spcBef>
              <a:spcAft>
                <a:spcPts val="0"/>
              </a:spcAft>
              <a:buClr>
                <a:srgbClr val="000000"/>
              </a:buClr>
              <a:buSzPts val="1100"/>
              <a:buFont typeface="Arial"/>
              <a:buNone/>
            </a:pPr>
            <a:r>
              <a:t/>
            </a:r>
            <a:endParaRPr sz="1100"/>
          </a:p>
          <a:p>
            <a:pPr indent="0" lvl="0" marL="0" rtl="0" algn="l">
              <a:lnSpc>
                <a:spcPct val="115000"/>
              </a:lnSpc>
              <a:spcBef>
                <a:spcPts val="0"/>
              </a:spcBef>
              <a:spcAft>
                <a:spcPts val="0"/>
              </a:spcAft>
              <a:buClr>
                <a:srgbClr val="000000"/>
              </a:buClr>
              <a:buSzPts val="1100"/>
              <a:buFont typeface="Arial"/>
              <a:buNone/>
            </a:pPr>
            <a:r>
              <a:rPr lang="en-US" sz="1100"/>
              <a:t>2 - Second one is </a:t>
            </a:r>
            <a:r>
              <a:rPr b="1" lang="en-US" sz="1100"/>
              <a:t>seigniorage share</a:t>
            </a:r>
            <a:r>
              <a:rPr lang="en-US" sz="1100"/>
              <a:t> model, also known as </a:t>
            </a:r>
            <a:r>
              <a:rPr b="1" lang="en-US" sz="1100"/>
              <a:t>algorithmic model</a:t>
            </a:r>
            <a:r>
              <a:rPr lang="en-US" sz="1100"/>
              <a:t>. As suggested, this model uses algorithms to stimulate the price of the tokens by regulating the supply of the tokens. So, for instance, if the price of the token rises above the desired value, more tokens are added to the system in order to stimulate the price.</a:t>
            </a:r>
            <a:endParaRPr sz="1100"/>
          </a:p>
          <a:p>
            <a:pPr indent="0" lvl="0" marL="0" rtl="0" algn="l">
              <a:lnSpc>
                <a:spcPct val="115000"/>
              </a:lnSpc>
              <a:spcBef>
                <a:spcPts val="0"/>
              </a:spcBef>
              <a:spcAft>
                <a:spcPts val="0"/>
              </a:spcAft>
              <a:buClr>
                <a:srgbClr val="000000"/>
              </a:buClr>
              <a:buSzPts val="1100"/>
              <a:buFont typeface="Arial"/>
              <a:buNone/>
            </a:pPr>
            <a:r>
              <a:t/>
            </a:r>
            <a:endParaRPr sz="1100"/>
          </a:p>
          <a:p>
            <a:pPr indent="0" lvl="0" marL="0" marR="0" rtl="0" algn="l">
              <a:lnSpc>
                <a:spcPct val="115000"/>
              </a:lnSpc>
              <a:spcBef>
                <a:spcPts val="0"/>
              </a:spcBef>
              <a:spcAft>
                <a:spcPts val="0"/>
              </a:spcAft>
              <a:buSzPts val="1400"/>
              <a:buNone/>
            </a:pPr>
            <a:r>
              <a:rPr lang="en-US" sz="1100"/>
              <a:t>3 - </a:t>
            </a:r>
            <a:r>
              <a:rPr b="1" lang="en-US" sz="1100"/>
              <a:t>DAI is different and powerfully unique</a:t>
            </a:r>
            <a:r>
              <a:rPr lang="en-US" sz="1100"/>
              <a:t>. </a:t>
            </a:r>
            <a:br>
              <a:rPr lang="en-US" sz="1100"/>
            </a:br>
            <a:r>
              <a:rPr lang="en-US" sz="1100"/>
              <a:t>Although, there is real valued asset supporting the price, our model is completely decentralized. You no longer need to trust a centralized source. Also, we use algorithms, but in a very different way.</a:t>
            </a:r>
            <a:br>
              <a:rPr lang="en-US" sz="1100"/>
            </a:br>
            <a:r>
              <a:rPr lang="en-US" sz="1100"/>
              <a:t>Main point being </a:t>
            </a:r>
            <a:r>
              <a:rPr b="1" lang="en-US" sz="1100"/>
              <a:t>Dai is truly decentralized stablecoin, and its employs smart contract system.</a:t>
            </a:r>
            <a:br>
              <a:rPr lang="en-US" sz="1100"/>
            </a:br>
            <a:endParaRPr sz="1100"/>
          </a:p>
          <a:p>
            <a:pPr indent="0" lvl="0" marL="0" marR="0" rtl="0" algn="l">
              <a:lnSpc>
                <a:spcPct val="115000"/>
              </a:lnSpc>
              <a:spcBef>
                <a:spcPts val="0"/>
              </a:spcBef>
              <a:spcAft>
                <a:spcPts val="0"/>
              </a:spcAft>
              <a:buSzPts val="1400"/>
              <a:buNone/>
            </a:pPr>
            <a:r>
              <a:t/>
            </a:r>
            <a:endParaRPr sz="1100"/>
          </a:p>
          <a:p>
            <a:pPr indent="0" lvl="0" marL="0" marR="0" rtl="0" algn="l">
              <a:lnSpc>
                <a:spcPct val="115000"/>
              </a:lnSpc>
              <a:spcBef>
                <a:spcPts val="0"/>
              </a:spcBef>
              <a:spcAft>
                <a:spcPts val="0"/>
              </a:spcAft>
              <a:buSzPts val="1400"/>
              <a:buNone/>
            </a:pPr>
            <a:r>
              <a:rPr lang="en-US" sz="1100"/>
              <a:t>----</a:t>
            </a:r>
            <a:endParaRPr sz="1100"/>
          </a:p>
          <a:p>
            <a:pPr indent="0" lvl="0" marL="0" marR="0" rtl="0" algn="l">
              <a:lnSpc>
                <a:spcPct val="115000"/>
              </a:lnSpc>
              <a:spcBef>
                <a:spcPts val="0"/>
              </a:spcBef>
              <a:spcAft>
                <a:spcPts val="0"/>
              </a:spcAft>
              <a:buSzPts val="1400"/>
              <a:buNone/>
            </a:pPr>
            <a:r>
              <a:rPr lang="en-US" sz="1100"/>
              <a:t>ALT explanation</a:t>
            </a:r>
            <a:br>
              <a:rPr lang="en-US" sz="1100"/>
            </a:br>
            <a:r>
              <a:rPr b="0" i="0" lang="en-US" sz="1100" u="none" cap="none" strike="noStrike">
                <a:latin typeface="Arial"/>
                <a:ea typeface="Arial"/>
                <a:cs typeface="Arial"/>
                <a:sym typeface="Arial"/>
              </a:rPr>
              <a:t>Let’s take a quick look at the various forms of stable coin systems that are either planned or are in existence today:</a:t>
            </a:r>
            <a:endParaRPr/>
          </a:p>
          <a:p>
            <a:pPr indent="-298450" lvl="2" marL="1371600" marR="0" rtl="0" algn="l">
              <a:lnSpc>
                <a:spcPct val="115000"/>
              </a:lnSpc>
              <a:spcBef>
                <a:spcPts val="0"/>
              </a:spcBef>
              <a:spcAft>
                <a:spcPts val="0"/>
              </a:spcAft>
              <a:buClr>
                <a:srgbClr val="000000"/>
              </a:buClr>
              <a:buSzPts val="1100"/>
              <a:buFont typeface="Arial"/>
              <a:buChar char="■"/>
            </a:pPr>
            <a:r>
              <a:rPr b="1" i="0" lang="en-US" sz="1100" u="none" cap="none" strike="noStrike">
                <a:latin typeface="Arial"/>
                <a:ea typeface="Arial"/>
                <a:cs typeface="Arial"/>
                <a:sym typeface="Arial"/>
              </a:rPr>
              <a:t>Centralized: </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none" cap="none" strike="noStrike">
                <a:latin typeface="Arial"/>
                <a:ea typeface="Arial"/>
                <a:cs typeface="Arial"/>
                <a:sym typeface="Arial"/>
              </a:rPr>
              <a:t>I</a:t>
            </a:r>
            <a:r>
              <a:rPr b="0" i="0" lang="en-US" sz="1100" u="sng" cap="none" strike="noStrike">
                <a:latin typeface="Arial"/>
                <a:ea typeface="Arial"/>
                <a:cs typeface="Arial"/>
                <a:sym typeface="Arial"/>
              </a:rPr>
              <a:t>OU Model:</a:t>
            </a:r>
            <a:r>
              <a:rPr b="0" i="0" lang="en-US" sz="1100" u="none" cap="none" strike="noStrike">
                <a:latin typeface="Arial"/>
                <a:ea typeface="Arial"/>
                <a:cs typeface="Arial"/>
                <a:sym typeface="Arial"/>
              </a:rPr>
              <a:t> (a token which is based on the principle of “when you give me fiat, then i give you a token which signifies that I owe you the redeemable value of that token”) Holders of the token need to trust a traditional, centralized organization or a legal agreement. </a:t>
            </a:r>
            <a:endParaRPr/>
          </a:p>
          <a:p>
            <a:pPr indent="-298450" lvl="2" marL="1371600" marR="0" rtl="0" algn="l">
              <a:lnSpc>
                <a:spcPct val="115000"/>
              </a:lnSpc>
              <a:spcBef>
                <a:spcPts val="0"/>
              </a:spcBef>
              <a:spcAft>
                <a:spcPts val="0"/>
              </a:spcAft>
              <a:buClr>
                <a:srgbClr val="000000"/>
              </a:buClr>
              <a:buSzPts val="1100"/>
              <a:buFont typeface="Arial"/>
              <a:buChar char="■"/>
            </a:pPr>
            <a:r>
              <a:rPr b="1" i="0" lang="en-US" sz="1100" u="none" cap="none" strike="noStrike">
                <a:latin typeface="Arial"/>
                <a:ea typeface="Arial"/>
                <a:cs typeface="Arial"/>
                <a:sym typeface="Arial"/>
              </a:rPr>
              <a:t>Decentralized &amp; enabled by smart contracts:</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sng" cap="none" strike="noStrike">
                <a:latin typeface="Arial"/>
                <a:ea typeface="Arial"/>
                <a:cs typeface="Arial"/>
                <a:sym typeface="Arial"/>
              </a:rPr>
              <a:t>Seigniorage shares model: </a:t>
            </a:r>
            <a:r>
              <a:rPr b="0" i="0" lang="en-US" sz="1100" u="none" cap="none" strike="noStrike">
                <a:latin typeface="Arial"/>
                <a:ea typeface="Arial"/>
                <a:cs typeface="Arial"/>
                <a:sym typeface="Arial"/>
              </a:rPr>
              <a:t>Trust that the future value of the underlying bonds always increases, the economics incentives and structure are sound and that the smart contracts are secure.</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sng" cap="none" strike="noStrike">
                <a:latin typeface="Arial"/>
                <a:ea typeface="Arial"/>
                <a:cs typeface="Arial"/>
                <a:sym typeface="Arial"/>
              </a:rPr>
              <a:t>Over-collateralized, Globally settleable Model:</a:t>
            </a:r>
            <a:r>
              <a:rPr b="0" i="0" lang="en-US" sz="1100" u="none" cap="none" strike="noStrike">
                <a:latin typeface="Arial"/>
                <a:ea typeface="Arial"/>
                <a:cs typeface="Arial"/>
                <a:sym typeface="Arial"/>
              </a:rPr>
              <a:t> Trust the security of the smart contracts and the economic incentivizes and structure which ensure it’s stability. </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SzPts val="1400"/>
              <a:buNone/>
            </a:pPr>
            <a:r>
              <a:t/>
            </a:r>
            <a:endParaRPr sz="1100"/>
          </a:p>
          <a:p>
            <a:pPr indent="0" lvl="0" marL="0" marR="0" rtl="0" algn="l">
              <a:lnSpc>
                <a:spcPct val="115000"/>
              </a:lnSpc>
              <a:spcBef>
                <a:spcPts val="0"/>
              </a:spcBef>
              <a:spcAft>
                <a:spcPts val="0"/>
              </a:spcAft>
              <a:buSzPts val="1400"/>
              <a:buNone/>
            </a:pPr>
            <a:r>
              <a:rPr lang="en-US" sz="1100"/>
              <a:t>---</a:t>
            </a:r>
            <a:endParaRPr sz="1100"/>
          </a:p>
          <a:p>
            <a:pPr indent="0" lvl="0" marL="0" marR="0" rtl="0" algn="l">
              <a:lnSpc>
                <a:spcPct val="115000"/>
              </a:lnSpc>
              <a:spcBef>
                <a:spcPts val="0"/>
              </a:spcBef>
              <a:spcAft>
                <a:spcPts val="0"/>
              </a:spcAft>
              <a:buSzPts val="1400"/>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4"/>
            <a:ext cx="897600" cy="897600"/>
          </a:xfrm>
          <a:custGeom>
            <a:rect b="b" l="l" r="r" t="t"/>
            <a:pathLst>
              <a:path extrusionOk="0" h="21600" w="21600">
                <a:moveTo>
                  <a:pt x="0" y="21600"/>
                </a:moveTo>
                <a:lnTo>
                  <a:pt x="21600" y="21600"/>
                </a:lnTo>
                <a:lnTo>
                  <a:pt x="0" y="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4"/>
            <a:ext cx="897600" cy="897600"/>
          </a:xfrm>
          <a:custGeom>
            <a:rect b="b" l="l" r="r" t="t"/>
            <a:pathLst>
              <a:path extrusionOk="0" h="21600" w="2160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390525" y="1819275"/>
            <a:ext cx="8222100" cy="933600"/>
          </a:xfrm>
          <a:prstGeom prst="rect">
            <a:avLst/>
          </a:prstGeom>
          <a:noFill/>
          <a:ln>
            <a:noFill/>
          </a:ln>
        </p:spPr>
        <p:txBody>
          <a:bodyPr anchorCtr="0" anchor="b" bIns="91400" lIns="91400" spcFirstLastPara="1" rIns="91400" wrap="square" tIns="91400"/>
          <a:lstStyle>
            <a:lvl1pPr lvl="0" marR="0" algn="l">
              <a:lnSpc>
                <a:spcPct val="100000"/>
              </a:lnSpc>
              <a:spcBef>
                <a:spcPts val="0"/>
              </a:spcBef>
              <a:spcAft>
                <a:spcPts val="0"/>
              </a:spcAft>
              <a:buClr>
                <a:srgbClr val="FFFFFF"/>
              </a:buClr>
              <a:buSzPts val="4800"/>
              <a:buFont typeface="Helvetica Neue"/>
              <a:buNone/>
              <a:defRPr b="0" i="0" sz="48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13" name="Google Shape;13;p2"/>
          <p:cNvSpPr txBox="1"/>
          <p:nvPr>
            <p:ph idx="1" type="body"/>
          </p:nvPr>
        </p:nvSpPr>
        <p:spPr>
          <a:xfrm>
            <a:off x="390525" y="2789129"/>
            <a:ext cx="8222100" cy="432901"/>
          </a:xfrm>
          <a:prstGeom prst="rect">
            <a:avLst/>
          </a:prstGeom>
          <a:noFill/>
          <a:ln>
            <a:noFill/>
          </a:ln>
        </p:spPr>
        <p:txBody>
          <a:bodyPr anchorCtr="0" anchor="t" bIns="91400" lIns="91400" spcFirstLastPara="1" rIns="91400" wrap="square" tIns="91400"/>
          <a:lstStyle>
            <a:lvl1pPr indent="-228600" lvl="0" marL="4572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228600" lvl="2" marL="13716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228600" lvl="3" marL="18288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228600" lvl="4" marL="22860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14" name="Google Shape;14;p2"/>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54" name="Shape 54"/>
        <p:cNvGrpSpPr/>
        <p:nvPr/>
      </p:nvGrpSpPr>
      <p:grpSpPr>
        <a:xfrm>
          <a:off x="0" y="0"/>
          <a:ext cx="0" cy="0"/>
          <a:chOff x="0" y="0"/>
          <a:chExt cx="0" cy="0"/>
        </a:xfrm>
      </p:grpSpPr>
      <p:sp>
        <p:nvSpPr>
          <p:cNvPr id="55" name="Google Shape;55;p11"/>
          <p:cNvSpPr txBox="1"/>
          <p:nvPr>
            <p:ph type="title"/>
          </p:nvPr>
        </p:nvSpPr>
        <p:spPr>
          <a:xfrm>
            <a:off x="475499" y="1258525"/>
            <a:ext cx="8222101" cy="1963500"/>
          </a:xfrm>
          <a:prstGeom prst="rect">
            <a:avLst/>
          </a:prstGeom>
          <a:noFill/>
          <a:ln>
            <a:noFill/>
          </a:ln>
        </p:spPr>
        <p:txBody>
          <a:bodyPr anchorCtr="0" anchor="b" bIns="91400" lIns="91400" spcFirstLastPara="1" rIns="91400" wrap="square" tIns="91400"/>
          <a:lstStyle>
            <a:lvl1pPr lvl="0" marR="0" algn="ctr">
              <a:lnSpc>
                <a:spcPct val="100000"/>
              </a:lnSpc>
              <a:spcBef>
                <a:spcPts val="0"/>
              </a:spcBef>
              <a:spcAft>
                <a:spcPts val="0"/>
              </a:spcAft>
              <a:buClr>
                <a:srgbClr val="424242"/>
              </a:buClr>
              <a:buSzPts val="12000"/>
              <a:buFont typeface="Helvetica Neue"/>
              <a:buNone/>
              <a:defRPr b="0" i="0" sz="120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56" name="Google Shape;56;p11"/>
          <p:cNvSpPr txBox="1"/>
          <p:nvPr>
            <p:ph idx="1" type="body"/>
          </p:nvPr>
        </p:nvSpPr>
        <p:spPr>
          <a:xfrm>
            <a:off x="475499" y="3304625"/>
            <a:ext cx="8222101" cy="1300800"/>
          </a:xfrm>
          <a:prstGeom prst="rect">
            <a:avLst/>
          </a:prstGeom>
          <a:noFill/>
          <a:ln>
            <a:noFill/>
          </a:ln>
        </p:spPr>
        <p:txBody>
          <a:bodyPr anchorCtr="0" anchor="t" bIns="91400" lIns="91400" spcFirstLastPara="1" rIns="91400" wrap="square" tIns="91400"/>
          <a:lstStyle>
            <a:lvl1pPr indent="-342900" lvl="0" marL="4572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57" name="Google Shape;57;p1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8" name="Shape 58"/>
        <p:cNvGrpSpPr/>
        <p:nvPr/>
      </p:nvGrpSpPr>
      <p:grpSpPr>
        <a:xfrm>
          <a:off x="0" y="0"/>
          <a:ext cx="0" cy="0"/>
          <a:chOff x="0" y="0"/>
          <a:chExt cx="0" cy="0"/>
        </a:xfrm>
      </p:grpSpPr>
      <p:sp>
        <p:nvSpPr>
          <p:cNvPr id="59" name="Google Shape;59;p12"/>
          <p:cNvSpPr/>
          <p:nvPr/>
        </p:nvSpPr>
        <p:spPr>
          <a:xfrm>
            <a:off x="0" y="-1"/>
            <a:ext cx="9144000" cy="487802"/>
          </a:xfrm>
          <a:prstGeom prst="rect">
            <a:avLst/>
          </a:prstGeom>
          <a:solidFill>
            <a:srgbClr val="73737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12"/>
          <p:cNvGrpSpPr/>
          <p:nvPr/>
        </p:nvGrpSpPr>
        <p:grpSpPr>
          <a:xfrm>
            <a:off x="449391" y="1191254"/>
            <a:ext cx="745766" cy="45828"/>
            <a:chOff x="0" y="0"/>
            <a:chExt cx="745764" cy="45827"/>
          </a:xfrm>
        </p:grpSpPr>
        <p:sp>
          <p:nvSpPr>
            <p:cNvPr id="61" name="Google Shape;61;p12"/>
            <p:cNvSpPr/>
            <p:nvPr/>
          </p:nvSpPr>
          <p:spPr>
            <a:xfrm rot="-5400000">
              <a:off x="536420" y="-163517"/>
              <a:ext cx="45827" cy="37286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p:nvPr/>
          </p:nvSpPr>
          <p:spPr>
            <a:xfrm rot="-5400000">
              <a:off x="165092" y="-165093"/>
              <a:ext cx="45827" cy="376012"/>
            </a:xfrm>
            <a:prstGeom prst="rect">
              <a:avLst/>
            </a:pr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12"/>
          <p:cNvSpPr txBox="1"/>
          <p:nvPr>
            <p:ph type="title"/>
          </p:nvPr>
        </p:nvSpPr>
        <p:spPr>
          <a:xfrm>
            <a:off x="729450" y="1318650"/>
            <a:ext cx="7688400" cy="535201"/>
          </a:xfrm>
          <a:prstGeom prst="rect">
            <a:avLst/>
          </a:prstGeom>
          <a:noFill/>
          <a:ln>
            <a:noFill/>
          </a:ln>
        </p:spPr>
        <p:txBody>
          <a:bodyPr anchorCtr="0" anchor="t" bIns="91400" lIns="91400" spcFirstLastPara="1" rIns="91400" wrap="square" tIns="91400"/>
          <a:lstStyle>
            <a:lvl1pPr lvl="0" marR="0" algn="l">
              <a:lnSpc>
                <a:spcPct val="100000"/>
              </a:lnSpc>
              <a:spcBef>
                <a:spcPts val="0"/>
              </a:spcBef>
              <a:spcAft>
                <a:spcPts val="0"/>
              </a:spcAft>
              <a:buClr>
                <a:srgbClr val="424242"/>
              </a:buClr>
              <a:buSzPts val="2600"/>
              <a:buFont typeface="Helvetica Neue"/>
              <a:buNone/>
              <a:defRPr b="0" i="0" sz="26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64" name="Google Shape;64;p12"/>
          <p:cNvSpPr txBox="1"/>
          <p:nvPr>
            <p:ph idx="12" type="sldNum"/>
          </p:nvPr>
        </p:nvSpPr>
        <p:spPr>
          <a:xfrm>
            <a:off x="8748189" y="4779026"/>
            <a:ext cx="336814"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spTree>
      <p:nvGrpSpPr>
        <p:cNvPr id="15" name="Shape 15"/>
        <p:cNvGrpSpPr/>
        <p:nvPr/>
      </p:nvGrpSpPr>
      <p:grpSpPr>
        <a:xfrm>
          <a:off x="0" y="0"/>
          <a:ext cx="0" cy="0"/>
          <a:chOff x="0" y="0"/>
          <a:chExt cx="0" cy="0"/>
        </a:xfrm>
      </p:grpSpPr>
      <p:sp>
        <p:nvSpPr>
          <p:cNvPr id="16" name="Google Shape;16;p3"/>
          <p:cNvSpPr txBox="1"/>
          <p:nvPr>
            <p:ph type="title"/>
          </p:nvPr>
        </p:nvSpPr>
        <p:spPr>
          <a:xfrm>
            <a:off x="490250" y="488249"/>
            <a:ext cx="6227101" cy="4090801"/>
          </a:xfrm>
          <a:prstGeom prst="rect">
            <a:avLst/>
          </a:prstGeom>
          <a:noFill/>
          <a:ln>
            <a:noFill/>
          </a:ln>
        </p:spPr>
        <p:txBody>
          <a:bodyPr anchorCtr="0" anchor="ctr" bIns="91400" lIns="91400" spcFirstLastPara="1" rIns="91400" wrap="square" tIns="91400"/>
          <a:lstStyle>
            <a:lvl1pPr lvl="0" marR="0" algn="l">
              <a:lnSpc>
                <a:spcPct val="100000"/>
              </a:lnSpc>
              <a:spcBef>
                <a:spcPts val="0"/>
              </a:spcBef>
              <a:spcAft>
                <a:spcPts val="0"/>
              </a:spcAft>
              <a:buClr>
                <a:srgbClr val="FFFFFF"/>
              </a:buClr>
              <a:buSzPts val="6000"/>
              <a:buFont typeface="Helvetica Neue"/>
              <a:buNone/>
              <a:defRPr b="0" i="0" sz="60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17" name="Google Shape;17;p3"/>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solidFill>
          <a:srgbClr val="30BD9F"/>
        </a:solidFill>
      </p:bgPr>
    </p:bg>
    <p:spTree>
      <p:nvGrpSpPr>
        <p:cNvPr id="18" name="Shape 18"/>
        <p:cNvGrpSpPr/>
        <p:nvPr/>
      </p:nvGrpSpPr>
      <p:grpSpPr>
        <a:xfrm>
          <a:off x="0" y="0"/>
          <a:ext cx="0" cy="0"/>
          <a:chOff x="0" y="0"/>
          <a:chExt cx="0" cy="0"/>
        </a:xfrm>
      </p:grpSpPr>
      <p:sp>
        <p:nvSpPr>
          <p:cNvPr id="19" name="Google Shape;19;p4"/>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4"/>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4"/>
          <p:cNvSpPr txBox="1"/>
          <p:nvPr>
            <p:ph idx="1" type="body"/>
          </p:nvPr>
        </p:nvSpPr>
        <p:spPr>
          <a:xfrm>
            <a:off x="471900" y="1919074"/>
            <a:ext cx="8222100" cy="2710201"/>
          </a:xfrm>
          <a:prstGeom prst="rect">
            <a:avLst/>
          </a:prstGeom>
          <a:noFill/>
          <a:ln>
            <a:noFill/>
          </a:ln>
        </p:spPr>
        <p:txBody>
          <a:bodyPr anchorCtr="0" anchor="t" bIns="91400" lIns="91400" spcFirstLastPara="1" rIns="91400" wrap="square" tIns="91400"/>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22" name="Google Shape;22;p4"/>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lstStyle>
            <a:lvl1pPr lvl="0"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3" name="Google Shape;23;p4"/>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solidFill>
          <a:srgbClr val="4285F4"/>
        </a:solidFill>
      </p:bgPr>
    </p:bg>
    <p:spTree>
      <p:nvGrpSpPr>
        <p:cNvPr id="24" name="Shape 24"/>
        <p:cNvGrpSpPr/>
        <p:nvPr/>
      </p:nvGrpSpPr>
      <p:grpSpPr>
        <a:xfrm>
          <a:off x="0" y="0"/>
          <a:ext cx="0" cy="0"/>
          <a:chOff x="0" y="0"/>
          <a:chExt cx="0" cy="0"/>
        </a:xfrm>
      </p:grpSpPr>
      <p:sp>
        <p:nvSpPr>
          <p:cNvPr id="25" name="Google Shape;25;p5"/>
          <p:cNvSpPr/>
          <p:nvPr/>
        </p:nvSpPr>
        <p:spPr>
          <a:xfrm flipH="1" rot="10800000">
            <a:off x="0" y="0"/>
            <a:ext cx="9144000" cy="46959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5"/>
          <p:cNvSpPr/>
          <p:nvPr/>
        </p:nvSpPr>
        <p:spPr>
          <a:xfrm flipH="1" rot="10800000">
            <a:off x="0" y="4622724"/>
            <a:ext cx="9144000" cy="741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5"/>
          <p:cNvSpPr txBox="1"/>
          <p:nvPr>
            <p:ph idx="1" type="body"/>
          </p:nvPr>
        </p:nvSpPr>
        <p:spPr>
          <a:xfrm>
            <a:off x="57150" y="4696824"/>
            <a:ext cx="8382000" cy="446701"/>
          </a:xfrm>
          <a:prstGeom prst="rect">
            <a:avLst/>
          </a:prstGeom>
          <a:noFill/>
          <a:ln>
            <a:noFill/>
          </a:ln>
        </p:spPr>
        <p:txBody>
          <a:bodyPr anchorCtr="0" anchor="ctr" bIns="91400" lIns="91400" spcFirstLastPara="1" rIns="91400" wrap="square" tIns="91400"/>
          <a:lstStyle>
            <a:lvl1pPr indent="-228600" lvl="0" marL="457200" marR="0" algn="l">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stStyle>
          <a:p/>
        </p:txBody>
      </p:sp>
      <p:sp>
        <p:nvSpPr>
          <p:cNvPr id="28" name="Google Shape;28;p5"/>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9" name="Shape 29"/>
        <p:cNvGrpSpPr/>
        <p:nvPr/>
      </p:nvGrpSpPr>
      <p:grpSpPr>
        <a:xfrm>
          <a:off x="0" y="0"/>
          <a:ext cx="0" cy="0"/>
          <a:chOff x="0" y="0"/>
          <a:chExt cx="0" cy="0"/>
        </a:xfrm>
      </p:grpSpPr>
      <p:sp>
        <p:nvSpPr>
          <p:cNvPr id="30" name="Google Shape;30;p6"/>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460950" y="2065350"/>
            <a:ext cx="8222100" cy="1012801"/>
          </a:xfrm>
          <a:prstGeom prst="rect">
            <a:avLst/>
          </a:prstGeom>
          <a:noFill/>
          <a:ln>
            <a:noFill/>
          </a:ln>
        </p:spPr>
        <p:txBody>
          <a:bodyPr anchorCtr="0" anchor="ctr" bIns="91400" lIns="91400" spcFirstLastPara="1" rIns="91400" wrap="square" tIns="91400"/>
          <a:lstStyle>
            <a:lvl1pPr lvl="0" marR="0" algn="l">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33" name="Google Shape;33;p7"/>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spTree>
      <p:nvGrpSpPr>
        <p:cNvPr id="34" name="Shape 34"/>
        <p:cNvGrpSpPr/>
        <p:nvPr/>
      </p:nvGrpSpPr>
      <p:grpSpPr>
        <a:xfrm>
          <a:off x="0" y="0"/>
          <a:ext cx="0" cy="0"/>
          <a:chOff x="0" y="0"/>
          <a:chExt cx="0" cy="0"/>
        </a:xfrm>
      </p:grpSpPr>
      <p:sp>
        <p:nvSpPr>
          <p:cNvPr id="35" name="Google Shape;35;p8"/>
          <p:cNvSpPr/>
          <p:nvPr/>
        </p:nvSpPr>
        <p:spPr>
          <a:xfrm flipH="1" rot="10800000">
            <a:off x="0" y="1686000"/>
            <a:ext cx="9144000" cy="3457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8"/>
          <p:cNvSpPr txBox="1"/>
          <p:nvPr>
            <p:ph type="title"/>
          </p:nvPr>
        </p:nvSpPr>
        <p:spPr>
          <a:xfrm>
            <a:off x="471900" y="738725"/>
            <a:ext cx="8222100" cy="767701"/>
          </a:xfrm>
          <a:prstGeom prst="rect">
            <a:avLst/>
          </a:prstGeom>
          <a:noFill/>
          <a:ln>
            <a:noFill/>
          </a:ln>
        </p:spPr>
        <p:txBody>
          <a:bodyPr anchorCtr="0" anchor="b" bIns="91400" lIns="91400" spcFirstLastPara="1" rIns="91400" wrap="square" tIns="91400"/>
          <a:lstStyle>
            <a:lvl1pPr lvl="0"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38" name="Google Shape;38;p8"/>
          <p:cNvSpPr txBox="1"/>
          <p:nvPr>
            <p:ph idx="1" type="body"/>
          </p:nvPr>
        </p:nvSpPr>
        <p:spPr>
          <a:xfrm>
            <a:off x="471900" y="1919074"/>
            <a:ext cx="3999901" cy="2710201"/>
          </a:xfrm>
          <a:prstGeom prst="rect">
            <a:avLst/>
          </a:prstGeom>
          <a:noFill/>
          <a:ln>
            <a:noFill/>
          </a:ln>
        </p:spPr>
        <p:txBody>
          <a:bodyPr anchorCtr="0" anchor="t" bIns="91400" lIns="91400" spcFirstLastPara="1" rIns="91400" wrap="square" tIns="91400"/>
          <a:lstStyle>
            <a:lvl1pPr indent="-317500" lvl="0" marL="4572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1pPr>
            <a:lvl2pPr indent="-317500" lvl="1" marL="9144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2pPr>
            <a:lvl3pPr indent="-317500" lvl="2" marL="13716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3pPr>
            <a:lvl4pPr indent="-317500" lvl="3" marL="18288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4pPr>
            <a:lvl5pPr indent="-317500" lvl="4" marL="22860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39" name="Google Shape;39;p8"/>
          <p:cNvSpPr txBox="1"/>
          <p:nvPr>
            <p:ph idx="2" type="body"/>
          </p:nvPr>
        </p:nvSpPr>
        <p:spPr>
          <a:xfrm>
            <a:off x="4694249" y="1919074"/>
            <a:ext cx="3999901" cy="2710201"/>
          </a:xfrm>
          <a:prstGeom prst="rect">
            <a:avLst/>
          </a:prstGeom>
          <a:noFill/>
          <a:ln>
            <a:noFill/>
          </a:ln>
        </p:spPr>
        <p:txBody>
          <a:bodyPr anchorCtr="0" anchor="t" bIns="91400" lIns="91400" spcFirstLastPara="1" rIns="91400" wrap="square" tIns="91400"/>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0" name="Google Shape;40;p8"/>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spTree>
      <p:nvGrpSpPr>
        <p:cNvPr id="41" name="Shape 41"/>
        <p:cNvGrpSpPr/>
        <p:nvPr/>
      </p:nvGrpSpPr>
      <p:grpSpPr>
        <a:xfrm>
          <a:off x="0" y="0"/>
          <a:ext cx="0" cy="0"/>
          <a:chOff x="0" y="0"/>
          <a:chExt cx="0" cy="0"/>
        </a:xfrm>
      </p:grpSpPr>
      <p:sp>
        <p:nvSpPr>
          <p:cNvPr id="42" name="Google Shape;42;p9"/>
          <p:cNvSpPr/>
          <p:nvPr/>
        </p:nvSpPr>
        <p:spPr>
          <a:xfrm flipH="1" rot="10800000">
            <a:off x="3276600" y="24"/>
            <a:ext cx="5867400" cy="51435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9"/>
          <p:cNvSpPr/>
          <p:nvPr/>
        </p:nvSpPr>
        <p:spPr>
          <a:xfrm rot="-5400000">
            <a:off x="759149" y="2517450"/>
            <a:ext cx="51435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txBox="1"/>
          <p:nvPr>
            <p:ph type="title"/>
          </p:nvPr>
        </p:nvSpPr>
        <p:spPr>
          <a:xfrm>
            <a:off x="226077" y="357800"/>
            <a:ext cx="2808001" cy="953401"/>
          </a:xfrm>
          <a:prstGeom prst="rect">
            <a:avLst/>
          </a:prstGeom>
          <a:noFill/>
          <a:ln>
            <a:noFill/>
          </a:ln>
        </p:spPr>
        <p:txBody>
          <a:bodyPr anchorCtr="0" anchor="b" bIns="91400" lIns="91400" spcFirstLastPara="1" rIns="91400" wrap="square" tIns="91400"/>
          <a:lstStyle>
            <a:lvl1pPr lvl="0" marR="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45" name="Google Shape;45;p9"/>
          <p:cNvSpPr txBox="1"/>
          <p:nvPr>
            <p:ph idx="1" type="body"/>
          </p:nvPr>
        </p:nvSpPr>
        <p:spPr>
          <a:xfrm>
            <a:off x="226075" y="1465799"/>
            <a:ext cx="2808000" cy="3163501"/>
          </a:xfrm>
          <a:prstGeom prst="rect">
            <a:avLst/>
          </a:prstGeom>
          <a:noFill/>
          <a:ln>
            <a:noFill/>
          </a:ln>
        </p:spPr>
        <p:txBody>
          <a:bodyPr anchorCtr="0" anchor="t" bIns="91400" lIns="91400" spcFirstLastPara="1" rIns="91400" wrap="square" tIns="91400"/>
          <a:lstStyle>
            <a:lvl1pPr indent="-304800" lvl="0" marL="4572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6" name="Google Shape;46;p9"/>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spTree>
      <p:nvGrpSpPr>
        <p:cNvPr id="47" name="Shape 47"/>
        <p:cNvGrpSpPr/>
        <p:nvPr/>
      </p:nvGrpSpPr>
      <p:grpSpPr>
        <a:xfrm>
          <a:off x="0" y="0"/>
          <a:ext cx="0" cy="0"/>
          <a:chOff x="0" y="0"/>
          <a:chExt cx="0" cy="0"/>
        </a:xfrm>
      </p:grpSpPr>
      <p:sp>
        <p:nvSpPr>
          <p:cNvPr id="48" name="Google Shape;48;p10"/>
          <p:cNvSpPr/>
          <p:nvPr/>
        </p:nvSpPr>
        <p:spPr>
          <a:xfrm flipH="1">
            <a:off x="0" y="0"/>
            <a:ext cx="45720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0"/>
          <p:cNvSpPr/>
          <p:nvPr/>
        </p:nvSpPr>
        <p:spPr>
          <a:xfrm rot="5400000">
            <a:off x="1946424" y="2517750"/>
            <a:ext cx="5142902"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10"/>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lstStyle>
            <a:lvl1pPr lvl="0" marR="0" algn="ctr">
              <a:lnSpc>
                <a:spcPct val="100000"/>
              </a:lnSpc>
              <a:spcBef>
                <a:spcPts val="0"/>
              </a:spcBef>
              <a:spcAft>
                <a:spcPts val="0"/>
              </a:spcAft>
              <a:buClr>
                <a:srgbClr val="424242"/>
              </a:buClr>
              <a:buSzPts val="4200"/>
              <a:buFont typeface="Helvetica Neue"/>
              <a:buNone/>
              <a:defRPr b="0" i="0" sz="42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51" name="Google Shape;51;p10"/>
          <p:cNvSpPr txBox="1"/>
          <p:nvPr>
            <p:ph idx="1" type="body"/>
          </p:nvPr>
        </p:nvSpPr>
        <p:spPr>
          <a:xfrm>
            <a:off x="265500" y="2779466"/>
            <a:ext cx="4045200" cy="1235101"/>
          </a:xfrm>
          <a:prstGeom prst="rect">
            <a:avLst/>
          </a:prstGeom>
          <a:noFill/>
          <a:ln>
            <a:noFill/>
          </a:ln>
        </p:spPr>
        <p:txBody>
          <a:bodyPr anchorCtr="0" anchor="t" bIns="91400" lIns="91400" spcFirstLastPara="1" rIns="91400" wrap="square" tIns="91400"/>
          <a:lstStyle>
            <a:lvl1pPr indent="-228600" lvl="0" marL="4572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52" name="Google Shape;52;p10"/>
          <p:cNvSpPr txBox="1"/>
          <p:nvPr>
            <p:ph idx="2" type="body"/>
          </p:nvPr>
        </p:nvSpPr>
        <p:spPr>
          <a:xfrm>
            <a:off x="4939500" y="724199"/>
            <a:ext cx="3837000" cy="3695102"/>
          </a:xfrm>
          <a:prstGeom prst="rect">
            <a:avLst/>
          </a:prstGeom>
          <a:noFill/>
          <a:ln>
            <a:noFill/>
          </a:ln>
        </p:spPr>
        <p:txBody>
          <a:bodyPr anchorCtr="0" anchor="ctr" bIns="91400" lIns="91400" spcFirstLastPara="1" rIns="91400" wrap="square" tIns="91400"/>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53" name="Google Shape;53;p10"/>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0"/>
            <a:ext cx="8229600" cy="1063229"/>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image" Target="../media/image14.png"/><Relationship Id="rId5"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6.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5.jpg"/><Relationship Id="rId4" Type="http://schemas.openxmlformats.org/officeDocument/2006/relationships/image" Target="../media/image16.png"/><Relationship Id="rId5" Type="http://schemas.openxmlformats.org/officeDocument/2006/relationships/image" Target="../media/image10.jp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2.jpg"/><Relationship Id="rId5"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3.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alpha val="98823"/>
          </a:schemeClr>
        </a:solidFill>
      </p:bgPr>
    </p:bg>
    <p:spTree>
      <p:nvGrpSpPr>
        <p:cNvPr id="68" name="Shape 68"/>
        <p:cNvGrpSpPr/>
        <p:nvPr/>
      </p:nvGrpSpPr>
      <p:grpSpPr>
        <a:xfrm>
          <a:off x="0" y="0"/>
          <a:ext cx="0" cy="0"/>
          <a:chOff x="0" y="0"/>
          <a:chExt cx="0" cy="0"/>
        </a:xfrm>
      </p:grpSpPr>
      <p:pic>
        <p:nvPicPr>
          <p:cNvPr descr="A picture containing umbrella&#10;&#10;Description generated with high confidence" id="69" name="Google Shape;69;p13"/>
          <p:cNvPicPr preferRelativeResize="0"/>
          <p:nvPr/>
        </p:nvPicPr>
        <p:blipFill rotWithShape="1">
          <a:blip r:embed="rId3">
            <a:alphaModFix/>
          </a:blip>
          <a:srcRect b="0" l="0" r="0" t="0"/>
          <a:stretch/>
        </p:blipFill>
        <p:spPr>
          <a:xfrm>
            <a:off x="0" y="-13856"/>
            <a:ext cx="9141738" cy="2946735"/>
          </a:xfrm>
          <a:prstGeom prst="rect">
            <a:avLst/>
          </a:prstGeom>
          <a:noFill/>
          <a:ln>
            <a:noFill/>
          </a:ln>
          <a:effectLst>
            <a:reflection blurRad="0" dir="0" dist="0" endA="300" endPos="35000" fadeDir="5400000" kx="0" rotWithShape="0" algn="bl" stA="52000" stPos="0" sy="-100000" ky="0"/>
          </a:effectLst>
        </p:spPr>
      </p:pic>
      <p:sp>
        <p:nvSpPr>
          <p:cNvPr id="70" name="Google Shape;70;p13"/>
          <p:cNvSpPr/>
          <p:nvPr/>
        </p:nvSpPr>
        <p:spPr>
          <a:xfrm>
            <a:off x="3597144" y="3332648"/>
            <a:ext cx="2010168" cy="385408"/>
          </a:xfrm>
          <a:prstGeom prst="rect">
            <a:avLst/>
          </a:prstGeom>
          <a:solidFill>
            <a:schemeClr val="accent4">
              <a:alpha val="89803"/>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71" name="Google Shape;71;p13"/>
          <p:cNvSpPr txBox="1"/>
          <p:nvPr/>
        </p:nvSpPr>
        <p:spPr>
          <a:xfrm>
            <a:off x="0" y="2772432"/>
            <a:ext cx="9144001" cy="2103552"/>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None/>
            </a:pPr>
            <a:r>
              <a:rPr b="1" i="0" lang="en-US" sz="3200" u="none" cap="none" strike="noStrike">
                <a:solidFill>
                  <a:schemeClr val="lt2"/>
                </a:solidFill>
                <a:latin typeface="Helvetica Neue"/>
                <a:ea typeface="Helvetica Neue"/>
                <a:cs typeface="Helvetica Neue"/>
                <a:sym typeface="Helvetica Neue"/>
              </a:rPr>
              <a:t>Blockchain Meets World</a:t>
            </a:r>
            <a:endParaRPr b="0" i="0" sz="3200" u="none" cap="none" strike="noStrike">
              <a:solidFill>
                <a:schemeClr val="lt2"/>
              </a:solidFill>
              <a:latin typeface="Helvetica Neue"/>
              <a:ea typeface="Helvetica Neue"/>
              <a:cs typeface="Helvetica Neue"/>
              <a:sym typeface="Helvetica Neue"/>
            </a:endParaRPr>
          </a:p>
          <a:p>
            <a:pPr indent="0" lvl="0" marL="0" marR="0" rtl="0" algn="ctr">
              <a:lnSpc>
                <a:spcPct val="100000"/>
              </a:lnSpc>
              <a:spcBef>
                <a:spcPts val="600"/>
              </a:spcBef>
              <a:spcAft>
                <a:spcPts val="0"/>
              </a:spcAft>
              <a:buNone/>
            </a:pPr>
            <a:r>
              <a:rPr b="0" i="1" lang="en-US" sz="1800" u="none" cap="none" strike="noStrike">
                <a:solidFill>
                  <a:srgbClr val="000000"/>
                </a:solidFill>
                <a:latin typeface="Helvetica Neue"/>
                <a:ea typeface="Helvetica Neue"/>
                <a:cs typeface="Helvetica Neue"/>
                <a:sym typeface="Helvetica Neue"/>
              </a:rPr>
              <a:t>Why decentralized stablecoins will usher in the next wave of blockchain adoption</a:t>
            </a:r>
            <a:endParaRPr b="0" i="1" sz="18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t/>
            </a:r>
            <a:endParaRPr b="0" i="0" sz="800" u="none" cap="none" strike="noStrike">
              <a:solidFill>
                <a:srgbClr val="000000"/>
              </a:solidFill>
              <a:latin typeface="Helvetica Neue"/>
              <a:ea typeface="Helvetica Neue"/>
              <a:cs typeface="Helvetica Neue"/>
              <a:sym typeface="Helvetica Neue"/>
            </a:endParaRPr>
          </a:p>
          <a:p>
            <a:pPr indent="0" lvl="0" marL="0" marR="0" rtl="0" algn="ctr">
              <a:lnSpc>
                <a:spcPct val="100000"/>
              </a:lnSpc>
              <a:spcBef>
                <a:spcPts val="0"/>
              </a:spcBef>
              <a:spcAft>
                <a:spcPts val="0"/>
              </a:spcAft>
              <a:buNone/>
            </a:pPr>
            <a:r>
              <a:t/>
            </a:r>
            <a:endParaRPr b="0" i="0" sz="800" u="none" cap="none" strike="noStrike">
              <a:solidFill>
                <a:srgbClr val="000000"/>
              </a:solidFill>
              <a:latin typeface="Helvetica Neue"/>
              <a:ea typeface="Helvetica Neue"/>
              <a:cs typeface="Helvetica Neue"/>
              <a:sym typeface="Helvetica Neue"/>
            </a:endParaRPr>
          </a:p>
          <a:p>
            <a:pPr indent="0" lvl="0" marL="0" marR="0" rtl="0" algn="l">
              <a:lnSpc>
                <a:spcPct val="114999"/>
              </a:lnSpc>
              <a:spcBef>
                <a:spcPts val="0"/>
              </a:spcBef>
              <a:spcAft>
                <a:spcPts val="0"/>
              </a:spcAft>
              <a:buNone/>
            </a:pPr>
            <a:r>
              <a:t/>
            </a:r>
            <a:endParaRPr b="0" i="0" sz="1400" u="none" cap="none" strike="noStrike">
              <a:solidFill>
                <a:srgbClr val="000000"/>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2"/>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Over-Collateralized Stablecoin</a:t>
            </a:r>
            <a:endParaRPr/>
          </a:p>
        </p:txBody>
      </p:sp>
      <p:pic>
        <p:nvPicPr>
          <p:cNvPr descr="Shape 211" id="156" name="Google Shape;156;p22"/>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157" name="Google Shape;157;p22"/>
          <p:cNvSpPr txBox="1"/>
          <p:nvPr/>
        </p:nvSpPr>
        <p:spPr>
          <a:xfrm>
            <a:off x="3934746" y="1445649"/>
            <a:ext cx="5152547" cy="3429026"/>
          </a:xfrm>
          <a:prstGeom prst="rect">
            <a:avLst/>
          </a:prstGeom>
          <a:noFill/>
          <a:ln>
            <a:noFill/>
          </a:ln>
        </p:spPr>
        <p:txBody>
          <a:bodyPr anchorCtr="0" anchor="t" bIns="45700" lIns="45700" spcFirstLastPara="1" rIns="45700" wrap="square" tIns="45700">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Collateral Debt position</a:t>
            </a:r>
            <a:endParaRPr/>
          </a:p>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Deposit Collateral</a:t>
            </a:r>
            <a:endParaRPr b="0" i="0" sz="24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Value Determined by Price Feed</a:t>
            </a:r>
            <a:endParaRPr b="0" i="0" sz="2400" u="none" cap="none" strike="noStrike">
              <a:solidFill>
                <a:srgbClr val="000000"/>
              </a:solidFill>
              <a:latin typeface="Roboto"/>
              <a:ea typeface="Roboto"/>
              <a:cs typeface="Roboto"/>
              <a:sym typeface="Roboto"/>
            </a:endParaRPr>
          </a:p>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Generate Dai</a:t>
            </a:r>
            <a:endParaRPr/>
          </a:p>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Keep Collateral While Using Dai</a:t>
            </a:r>
            <a:endParaRPr/>
          </a:p>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Repay Dai</a:t>
            </a:r>
            <a:endParaRPr b="0" i="0" sz="2400" u="none" cap="none" strike="noStrike">
              <a:solidFill>
                <a:srgbClr val="000000"/>
              </a:solidFill>
              <a:latin typeface="Roboto"/>
              <a:ea typeface="Roboto"/>
              <a:cs typeface="Roboto"/>
              <a:sym typeface="Roboto"/>
            </a:endParaRPr>
          </a:p>
        </p:txBody>
      </p:sp>
      <p:pic>
        <p:nvPicPr>
          <p:cNvPr descr="A picture containing shoji, crossword puzzle&#10;&#10;Description generated with very high confidence" id="158" name="Google Shape;158;p22"/>
          <p:cNvPicPr preferRelativeResize="0"/>
          <p:nvPr/>
        </p:nvPicPr>
        <p:blipFill rotWithShape="1">
          <a:blip r:embed="rId4">
            <a:alphaModFix/>
          </a:blip>
          <a:srcRect b="0" l="0" r="0" t="0"/>
          <a:stretch/>
        </p:blipFill>
        <p:spPr>
          <a:xfrm>
            <a:off x="264303" y="1925793"/>
            <a:ext cx="3406140" cy="266741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3"/>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400" u="none" cap="none" strike="noStrike">
                <a:solidFill>
                  <a:srgbClr val="1ABC9C"/>
                </a:solidFill>
                <a:latin typeface="Helvetica Neue"/>
                <a:ea typeface="Helvetica Neue"/>
                <a:cs typeface="Helvetica Neue"/>
                <a:sym typeface="Helvetica Neue"/>
              </a:rPr>
              <a:t>Stability Mechanisms</a:t>
            </a:r>
            <a:endParaRPr/>
          </a:p>
          <a:p>
            <a:pPr indent="0" lvl="0" marL="0" marR="0" rtl="0" algn="l">
              <a:lnSpc>
                <a:spcPct val="150000"/>
              </a:lnSpc>
              <a:spcBef>
                <a:spcPts val="600"/>
              </a:spcBef>
              <a:spcAft>
                <a:spcPts val="0"/>
              </a:spcAft>
              <a:buNone/>
            </a:pPr>
            <a:r>
              <a:rPr b="1" i="0" lang="en-US" sz="2800" u="none" cap="none" strike="noStrike">
                <a:solidFill>
                  <a:srgbClr val="7D7D7D"/>
                </a:solidFill>
                <a:latin typeface="Helvetica Neue"/>
                <a:ea typeface="Helvetica Neue"/>
                <a:cs typeface="Helvetica Neue"/>
                <a:sym typeface="Helvetica Neue"/>
              </a:rPr>
              <a:t>1. Supply &amp; Demand</a:t>
            </a:r>
            <a:endParaRPr/>
          </a:p>
          <a:p>
            <a:pPr indent="0" lvl="0" marL="0" marR="0" rtl="0" algn="l">
              <a:lnSpc>
                <a:spcPct val="150000"/>
              </a:lnSpc>
              <a:spcBef>
                <a:spcPts val="600"/>
              </a:spcBef>
              <a:spcAft>
                <a:spcPts val="0"/>
              </a:spcAft>
              <a:buNone/>
            </a:pPr>
            <a:r>
              <a:rPr b="1" i="0" lang="en-US" sz="2800" u="none" cap="none" strike="noStrike">
                <a:solidFill>
                  <a:srgbClr val="7D7D7D"/>
                </a:solidFill>
                <a:latin typeface="Helvetica Neue"/>
                <a:ea typeface="Helvetica Neue"/>
                <a:cs typeface="Helvetica Neue"/>
                <a:sym typeface="Helvetica Neue"/>
              </a:rPr>
              <a:t>2. Liquidation</a:t>
            </a:r>
            <a:endParaRPr/>
          </a:p>
          <a:p>
            <a:pPr indent="0" lvl="0" marL="0" marR="0" rtl="0" algn="l">
              <a:lnSpc>
                <a:spcPct val="150000"/>
              </a:lnSpc>
              <a:spcBef>
                <a:spcPts val="600"/>
              </a:spcBef>
              <a:spcAft>
                <a:spcPts val="0"/>
              </a:spcAft>
              <a:buNone/>
            </a:pPr>
            <a:r>
              <a:rPr b="1" i="0" lang="en-US" sz="2800" u="none" cap="none" strike="noStrike">
                <a:solidFill>
                  <a:srgbClr val="7D7D7D"/>
                </a:solidFill>
                <a:latin typeface="Helvetica Neue"/>
                <a:ea typeface="Helvetica Neue"/>
                <a:cs typeface="Helvetica Neue"/>
                <a:sym typeface="Helvetica Neue"/>
              </a:rPr>
              <a:t>3. MKR Dilution</a:t>
            </a:r>
            <a:endParaRPr/>
          </a:p>
          <a:p>
            <a:pPr indent="0" lvl="0" marL="0" marR="0" rtl="0" algn="l">
              <a:lnSpc>
                <a:spcPct val="150000"/>
              </a:lnSpc>
              <a:spcBef>
                <a:spcPts val="600"/>
              </a:spcBef>
              <a:spcAft>
                <a:spcPts val="600"/>
              </a:spcAft>
              <a:buNone/>
            </a:pPr>
            <a:r>
              <a:rPr b="1" i="0" lang="en-US" sz="2800" u="none" cap="none" strike="noStrike">
                <a:solidFill>
                  <a:srgbClr val="7D7D7D"/>
                </a:solidFill>
                <a:latin typeface="Helvetica Neue"/>
                <a:ea typeface="Helvetica Neue"/>
                <a:cs typeface="Helvetica Neue"/>
                <a:sym typeface="Helvetica Neue"/>
              </a:rPr>
              <a:t>4. Emergency Shutdown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167" name="Shape 167"/>
        <p:cNvGrpSpPr/>
        <p:nvPr/>
      </p:nvGrpSpPr>
      <p:grpSpPr>
        <a:xfrm>
          <a:off x="0" y="0"/>
          <a:ext cx="0" cy="0"/>
          <a:chOff x="0" y="0"/>
          <a:chExt cx="0" cy="0"/>
        </a:xfrm>
      </p:grpSpPr>
      <p:sp>
        <p:nvSpPr>
          <p:cNvPr id="168" name="Google Shape;168;p24"/>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600"/>
              </a:spcAft>
              <a:buNone/>
            </a:pPr>
            <a:r>
              <a:rPr b="1" i="0" lang="en-US" sz="4400" u="none" cap="none" strike="noStrike">
                <a:solidFill>
                  <a:schemeClr val="accent4"/>
                </a:solidFill>
                <a:latin typeface="Helvetica Neue"/>
                <a:ea typeface="Helvetica Neue"/>
                <a:cs typeface="Helvetica Neue"/>
                <a:sym typeface="Helvetica Neue"/>
              </a:rPr>
              <a:t>Supply &amp; Demand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172" name="Shape 172"/>
        <p:cNvGrpSpPr/>
        <p:nvPr/>
      </p:nvGrpSpPr>
      <p:grpSpPr>
        <a:xfrm>
          <a:off x="0" y="0"/>
          <a:ext cx="0" cy="0"/>
          <a:chOff x="0" y="0"/>
          <a:chExt cx="0" cy="0"/>
        </a:xfrm>
      </p:grpSpPr>
      <p:sp>
        <p:nvSpPr>
          <p:cNvPr id="173" name="Google Shape;173;p25"/>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600"/>
              </a:spcAft>
              <a:buNone/>
            </a:pPr>
            <a:r>
              <a:rPr b="1" i="0" lang="en-US" sz="4400" u="none" cap="none" strike="noStrike">
                <a:solidFill>
                  <a:schemeClr val="accent4"/>
                </a:solidFill>
                <a:latin typeface="Helvetica Neue"/>
                <a:ea typeface="Helvetica Neue"/>
                <a:cs typeface="Helvetica Neue"/>
                <a:sym typeface="Helvetica Neue"/>
              </a:rPr>
              <a:t>Liquidation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177" name="Shape 177"/>
        <p:cNvGrpSpPr/>
        <p:nvPr/>
      </p:nvGrpSpPr>
      <p:grpSpPr>
        <a:xfrm>
          <a:off x="0" y="0"/>
          <a:ext cx="0" cy="0"/>
          <a:chOff x="0" y="0"/>
          <a:chExt cx="0" cy="0"/>
        </a:xfrm>
      </p:grpSpPr>
      <p:sp>
        <p:nvSpPr>
          <p:cNvPr id="178" name="Google Shape;178;p26"/>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600"/>
              </a:spcAft>
              <a:buNone/>
            </a:pPr>
            <a:r>
              <a:rPr b="1" i="0" lang="en-US" sz="4400" u="none" cap="none" strike="noStrike">
                <a:solidFill>
                  <a:schemeClr val="accent4"/>
                </a:solidFill>
                <a:latin typeface="Helvetica Neue"/>
                <a:ea typeface="Helvetica Neue"/>
                <a:cs typeface="Helvetica Neue"/>
                <a:sym typeface="Helvetica Neue"/>
              </a:rPr>
              <a:t>MKR Dilution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182" name="Shape 182"/>
        <p:cNvGrpSpPr/>
        <p:nvPr/>
      </p:nvGrpSpPr>
      <p:grpSpPr>
        <a:xfrm>
          <a:off x="0" y="0"/>
          <a:ext cx="0" cy="0"/>
          <a:chOff x="0" y="0"/>
          <a:chExt cx="0" cy="0"/>
        </a:xfrm>
      </p:grpSpPr>
      <p:sp>
        <p:nvSpPr>
          <p:cNvPr id="183" name="Google Shape;183;p27"/>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600"/>
              </a:spcAft>
              <a:buNone/>
            </a:pPr>
            <a:r>
              <a:rPr b="1" i="0" lang="en-US" sz="4400" u="none" cap="none" strike="noStrike">
                <a:solidFill>
                  <a:schemeClr val="accent4"/>
                </a:solidFill>
                <a:latin typeface="Helvetica Neue"/>
                <a:ea typeface="Helvetica Neue"/>
                <a:cs typeface="Helvetica Neue"/>
                <a:sym typeface="Helvetica Neue"/>
              </a:rPr>
              <a:t>Emergency Shutdown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8"/>
          <p:cNvSpPr txBox="1"/>
          <p:nvPr/>
        </p:nvSpPr>
        <p:spPr>
          <a:xfrm>
            <a:off x="5149516" y="0"/>
            <a:ext cx="3994484"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000" u="none" cap="none" strike="noStrike">
                <a:solidFill>
                  <a:srgbClr val="1ABC9C"/>
                </a:solidFill>
                <a:latin typeface="Helvetica Neue"/>
                <a:ea typeface="Helvetica Neue"/>
                <a:cs typeface="Helvetica Neue"/>
                <a:sym typeface="Helvetica Neue"/>
              </a:rPr>
              <a:t>Dai</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Decentralized</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Code is Law</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Transparent</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Trustless</a:t>
            </a:r>
            <a:endParaRPr/>
          </a:p>
          <a:p>
            <a:pPr indent="0" lvl="0" marL="0" marR="0" rtl="0" algn="l">
              <a:lnSpc>
                <a:spcPct val="150000"/>
              </a:lnSpc>
              <a:spcBef>
                <a:spcPts val="600"/>
              </a:spcBef>
              <a:spcAft>
                <a:spcPts val="600"/>
              </a:spcAft>
              <a:buNone/>
            </a:pPr>
            <a:r>
              <a:rPr b="1" i="0" lang="en-US" sz="2800" u="none" cap="none" strike="noStrike">
                <a:solidFill>
                  <a:srgbClr val="535353"/>
                </a:solidFill>
                <a:latin typeface="Helvetica Neue"/>
                <a:ea typeface="Helvetica Neue"/>
                <a:cs typeface="Helvetica Neue"/>
                <a:sym typeface="Helvetica Neue"/>
              </a:rPr>
              <a:t>Stable </a:t>
            </a:r>
            <a:r>
              <a:rPr b="1" i="0" lang="en-US" sz="2800" u="none" cap="none" strike="noStrike">
                <a:solidFill>
                  <a:srgbClr val="1ABC9C"/>
                </a:solidFill>
                <a:latin typeface="Helvetica Neue"/>
                <a:ea typeface="Helvetica Neue"/>
                <a:cs typeface="Helvetica Neue"/>
                <a:sym typeface="Helvetica Neue"/>
              </a:rPr>
              <a:t>?</a:t>
            </a:r>
            <a:endParaRPr/>
          </a:p>
        </p:txBody>
      </p:sp>
      <p:sp>
        <p:nvSpPr>
          <p:cNvPr id="189" name="Google Shape;189;p28"/>
          <p:cNvSpPr txBox="1"/>
          <p:nvPr/>
        </p:nvSpPr>
        <p:spPr>
          <a:xfrm>
            <a:off x="1130965" y="0"/>
            <a:ext cx="3994484"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000" u="none" cap="none" strike="noStrike">
                <a:solidFill>
                  <a:srgbClr val="1ABC9C"/>
                </a:solidFill>
                <a:latin typeface="Helvetica Neue"/>
                <a:ea typeface="Helvetica Neue"/>
                <a:cs typeface="Helvetica Neue"/>
                <a:sym typeface="Helvetica Neue"/>
              </a:rPr>
              <a:t>Bitcoin</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Decentralized</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Code is Law</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Transparent</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Trustless</a:t>
            </a:r>
            <a:endParaRPr/>
          </a:p>
          <a:p>
            <a:pPr indent="0" lvl="0" marL="0" marR="0" rtl="0" algn="l">
              <a:lnSpc>
                <a:spcPct val="150000"/>
              </a:lnSpc>
              <a:spcBef>
                <a:spcPts val="600"/>
              </a:spcBef>
              <a:spcAft>
                <a:spcPts val="600"/>
              </a:spcAft>
              <a:buNone/>
            </a:pPr>
            <a:r>
              <a:rPr b="1" i="0" lang="en-US" sz="2800" u="none" cap="none" strike="noStrike">
                <a:solidFill>
                  <a:srgbClr val="535353"/>
                </a:solidFill>
                <a:latin typeface="Helvetica Neue"/>
                <a:ea typeface="Helvetica Neue"/>
                <a:cs typeface="Helvetica Neue"/>
                <a:sym typeface="Helvetica Neue"/>
              </a:rPr>
              <a:t>Fixed Supply</a:t>
            </a:r>
            <a:endParaRPr b="0" i="0" sz="2800" u="none" cap="none" strike="noStrike">
              <a:solidFill>
                <a:srgbClr val="535353"/>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2929"/>
        </a:solidFill>
      </p:bgPr>
    </p:bg>
    <p:spTree>
      <p:nvGrpSpPr>
        <p:cNvPr id="193" name="Shape 193"/>
        <p:cNvGrpSpPr/>
        <p:nvPr/>
      </p:nvGrpSpPr>
      <p:grpSpPr>
        <a:xfrm>
          <a:off x="0" y="0"/>
          <a:ext cx="0" cy="0"/>
          <a:chOff x="0" y="0"/>
          <a:chExt cx="0" cy="0"/>
        </a:xfrm>
      </p:grpSpPr>
      <p:sp>
        <p:nvSpPr>
          <p:cNvPr id="194" name="Google Shape;194;p29"/>
          <p:cNvSpPr txBox="1"/>
          <p:nvPr>
            <p:ph type="title"/>
          </p:nvPr>
        </p:nvSpPr>
        <p:spPr>
          <a:xfrm>
            <a:off x="335816" y="4250863"/>
            <a:ext cx="8296200" cy="56633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6000"/>
              <a:buNone/>
            </a:pPr>
            <a:r>
              <a:rPr b="1" i="0" lang="en-US" sz="2400" u="none" cap="none" strike="noStrike">
                <a:solidFill>
                  <a:schemeClr val="accent4"/>
                </a:solidFill>
              </a:rPr>
              <a:t>2018 </a:t>
            </a:r>
            <a:r>
              <a:rPr b="1" lang="en-US" sz="2400">
                <a:solidFill>
                  <a:schemeClr val="accent4"/>
                </a:solidFill>
              </a:rPr>
              <a:t>Bear Market – ETH.USD</a:t>
            </a:r>
            <a:endParaRPr b="1" i="0" sz="2400" u="none" cap="none" strike="noStrike">
              <a:solidFill>
                <a:schemeClr val="accent4"/>
              </a:solidFill>
            </a:endParaRPr>
          </a:p>
        </p:txBody>
      </p:sp>
      <p:pic>
        <p:nvPicPr>
          <p:cNvPr descr="ICON_Maker.png" id="195" name="Google Shape;195;p29"/>
          <p:cNvPicPr preferRelativeResize="0"/>
          <p:nvPr/>
        </p:nvPicPr>
        <p:blipFill rotWithShape="1">
          <a:blip r:embed="rId3">
            <a:alphaModFix/>
          </a:blip>
          <a:srcRect b="0" l="0" r="0" t="0"/>
          <a:stretch/>
        </p:blipFill>
        <p:spPr>
          <a:xfrm>
            <a:off x="7652084" y="0"/>
            <a:ext cx="1491916" cy="1491916"/>
          </a:xfrm>
          <a:prstGeom prst="rect">
            <a:avLst/>
          </a:prstGeom>
          <a:noFill/>
          <a:ln>
            <a:noFill/>
          </a:ln>
        </p:spPr>
      </p:pic>
      <p:sp>
        <p:nvSpPr>
          <p:cNvPr id="196" name="Google Shape;196;p29"/>
          <p:cNvSpPr/>
          <p:nvPr/>
        </p:nvSpPr>
        <p:spPr>
          <a:xfrm>
            <a:off x="1236522" y="750432"/>
            <a:ext cx="7571662" cy="3737347"/>
          </a:xfrm>
          <a:custGeom>
            <a:rect b="b" l="l" r="r" t="t"/>
            <a:pathLst>
              <a:path extrusionOk="0" h="21600" w="21600">
                <a:moveTo>
                  <a:pt x="0" y="869"/>
                </a:moveTo>
                <a:lnTo>
                  <a:pt x="0" y="1083"/>
                </a:lnTo>
                <a:lnTo>
                  <a:pt x="31" y="1083"/>
                </a:lnTo>
                <a:lnTo>
                  <a:pt x="63" y="936"/>
                </a:lnTo>
                <a:lnTo>
                  <a:pt x="63" y="789"/>
                </a:lnTo>
                <a:lnTo>
                  <a:pt x="100" y="642"/>
                </a:lnTo>
                <a:lnTo>
                  <a:pt x="131" y="575"/>
                </a:lnTo>
                <a:lnTo>
                  <a:pt x="131" y="642"/>
                </a:lnTo>
                <a:lnTo>
                  <a:pt x="169" y="642"/>
                </a:lnTo>
                <a:lnTo>
                  <a:pt x="200" y="575"/>
                </a:lnTo>
                <a:lnTo>
                  <a:pt x="200" y="508"/>
                </a:lnTo>
                <a:lnTo>
                  <a:pt x="238" y="428"/>
                </a:lnTo>
                <a:lnTo>
                  <a:pt x="238" y="361"/>
                </a:lnTo>
                <a:lnTo>
                  <a:pt x="269" y="428"/>
                </a:lnTo>
                <a:lnTo>
                  <a:pt x="300" y="428"/>
                </a:lnTo>
                <a:lnTo>
                  <a:pt x="300" y="281"/>
                </a:lnTo>
                <a:lnTo>
                  <a:pt x="338" y="67"/>
                </a:lnTo>
                <a:lnTo>
                  <a:pt x="338" y="0"/>
                </a:lnTo>
                <a:lnTo>
                  <a:pt x="369" y="0"/>
                </a:lnTo>
                <a:lnTo>
                  <a:pt x="369" y="214"/>
                </a:lnTo>
                <a:lnTo>
                  <a:pt x="407" y="214"/>
                </a:lnTo>
                <a:lnTo>
                  <a:pt x="438" y="281"/>
                </a:lnTo>
                <a:lnTo>
                  <a:pt x="438" y="789"/>
                </a:lnTo>
                <a:lnTo>
                  <a:pt x="469" y="1003"/>
                </a:lnTo>
                <a:lnTo>
                  <a:pt x="469" y="1150"/>
                </a:lnTo>
                <a:lnTo>
                  <a:pt x="507" y="1297"/>
                </a:lnTo>
                <a:lnTo>
                  <a:pt x="538" y="1230"/>
                </a:lnTo>
                <a:lnTo>
                  <a:pt x="538" y="1364"/>
                </a:lnTo>
                <a:lnTo>
                  <a:pt x="576" y="1511"/>
                </a:lnTo>
                <a:lnTo>
                  <a:pt x="576" y="1725"/>
                </a:lnTo>
                <a:lnTo>
                  <a:pt x="607" y="1872"/>
                </a:lnTo>
                <a:lnTo>
                  <a:pt x="644" y="1872"/>
                </a:lnTo>
                <a:lnTo>
                  <a:pt x="644" y="1725"/>
                </a:lnTo>
                <a:lnTo>
                  <a:pt x="676" y="1806"/>
                </a:lnTo>
                <a:lnTo>
                  <a:pt x="676" y="2020"/>
                </a:lnTo>
                <a:lnTo>
                  <a:pt x="707" y="2167"/>
                </a:lnTo>
                <a:lnTo>
                  <a:pt x="707" y="2314"/>
                </a:lnTo>
                <a:lnTo>
                  <a:pt x="745" y="2381"/>
                </a:lnTo>
                <a:lnTo>
                  <a:pt x="745" y="2234"/>
                </a:lnTo>
                <a:lnTo>
                  <a:pt x="776" y="2020"/>
                </a:lnTo>
                <a:lnTo>
                  <a:pt x="776" y="1658"/>
                </a:lnTo>
                <a:lnTo>
                  <a:pt x="813" y="1658"/>
                </a:lnTo>
                <a:lnTo>
                  <a:pt x="845" y="1592"/>
                </a:lnTo>
                <a:lnTo>
                  <a:pt x="845" y="1444"/>
                </a:lnTo>
                <a:lnTo>
                  <a:pt x="876" y="1511"/>
                </a:lnTo>
                <a:lnTo>
                  <a:pt x="914" y="1364"/>
                </a:lnTo>
                <a:lnTo>
                  <a:pt x="914" y="1297"/>
                </a:lnTo>
                <a:lnTo>
                  <a:pt x="945" y="1150"/>
                </a:lnTo>
                <a:lnTo>
                  <a:pt x="982" y="1003"/>
                </a:lnTo>
                <a:lnTo>
                  <a:pt x="982" y="869"/>
                </a:lnTo>
                <a:lnTo>
                  <a:pt x="1014" y="789"/>
                </a:lnTo>
                <a:lnTo>
                  <a:pt x="1014" y="1003"/>
                </a:lnTo>
                <a:lnTo>
                  <a:pt x="1051" y="1003"/>
                </a:lnTo>
                <a:lnTo>
                  <a:pt x="1083" y="1083"/>
                </a:lnTo>
                <a:lnTo>
                  <a:pt x="1083" y="1150"/>
                </a:lnTo>
                <a:lnTo>
                  <a:pt x="1151" y="1003"/>
                </a:lnTo>
                <a:lnTo>
                  <a:pt x="1183" y="1003"/>
                </a:lnTo>
                <a:lnTo>
                  <a:pt x="1220" y="1150"/>
                </a:lnTo>
                <a:lnTo>
                  <a:pt x="1220" y="1444"/>
                </a:lnTo>
                <a:lnTo>
                  <a:pt x="1251" y="1592"/>
                </a:lnTo>
                <a:lnTo>
                  <a:pt x="1289" y="1592"/>
                </a:lnTo>
                <a:lnTo>
                  <a:pt x="1289" y="1725"/>
                </a:lnTo>
                <a:lnTo>
                  <a:pt x="1320" y="1806"/>
                </a:lnTo>
                <a:lnTo>
                  <a:pt x="1320" y="1872"/>
                </a:lnTo>
                <a:lnTo>
                  <a:pt x="1352" y="1725"/>
                </a:lnTo>
                <a:lnTo>
                  <a:pt x="1352" y="1658"/>
                </a:lnTo>
                <a:lnTo>
                  <a:pt x="1389" y="1511"/>
                </a:lnTo>
                <a:lnTo>
                  <a:pt x="1420" y="1511"/>
                </a:lnTo>
                <a:lnTo>
                  <a:pt x="1458" y="1364"/>
                </a:lnTo>
                <a:lnTo>
                  <a:pt x="1458" y="1230"/>
                </a:lnTo>
                <a:lnTo>
                  <a:pt x="1558" y="1230"/>
                </a:lnTo>
                <a:lnTo>
                  <a:pt x="1558" y="1003"/>
                </a:lnTo>
                <a:lnTo>
                  <a:pt x="1589" y="936"/>
                </a:lnTo>
                <a:lnTo>
                  <a:pt x="1627" y="869"/>
                </a:lnTo>
                <a:lnTo>
                  <a:pt x="1658" y="869"/>
                </a:lnTo>
                <a:lnTo>
                  <a:pt x="1658" y="789"/>
                </a:lnTo>
                <a:lnTo>
                  <a:pt x="1727" y="936"/>
                </a:lnTo>
                <a:lnTo>
                  <a:pt x="1758" y="936"/>
                </a:lnTo>
                <a:lnTo>
                  <a:pt x="1796" y="1003"/>
                </a:lnTo>
                <a:lnTo>
                  <a:pt x="1827" y="1003"/>
                </a:lnTo>
                <a:lnTo>
                  <a:pt x="1865" y="1083"/>
                </a:lnTo>
                <a:lnTo>
                  <a:pt x="1933" y="1083"/>
                </a:lnTo>
                <a:lnTo>
                  <a:pt x="1933" y="936"/>
                </a:lnTo>
                <a:lnTo>
                  <a:pt x="1965" y="869"/>
                </a:lnTo>
                <a:lnTo>
                  <a:pt x="1996" y="789"/>
                </a:lnTo>
                <a:lnTo>
                  <a:pt x="1996" y="575"/>
                </a:lnTo>
                <a:lnTo>
                  <a:pt x="2034" y="508"/>
                </a:lnTo>
                <a:lnTo>
                  <a:pt x="2065" y="575"/>
                </a:lnTo>
                <a:lnTo>
                  <a:pt x="2102" y="642"/>
                </a:lnTo>
                <a:lnTo>
                  <a:pt x="2134" y="722"/>
                </a:lnTo>
                <a:lnTo>
                  <a:pt x="2134" y="869"/>
                </a:lnTo>
                <a:lnTo>
                  <a:pt x="2165" y="869"/>
                </a:lnTo>
                <a:lnTo>
                  <a:pt x="2165" y="789"/>
                </a:lnTo>
                <a:lnTo>
                  <a:pt x="2203" y="789"/>
                </a:lnTo>
                <a:lnTo>
                  <a:pt x="2203" y="936"/>
                </a:lnTo>
                <a:lnTo>
                  <a:pt x="2234" y="1083"/>
                </a:lnTo>
                <a:lnTo>
                  <a:pt x="2234" y="1230"/>
                </a:lnTo>
                <a:lnTo>
                  <a:pt x="2271" y="1230"/>
                </a:lnTo>
                <a:lnTo>
                  <a:pt x="2303" y="1297"/>
                </a:lnTo>
                <a:lnTo>
                  <a:pt x="2303" y="1511"/>
                </a:lnTo>
                <a:lnTo>
                  <a:pt x="2340" y="1658"/>
                </a:lnTo>
                <a:lnTo>
                  <a:pt x="2371" y="1592"/>
                </a:lnTo>
                <a:lnTo>
                  <a:pt x="2371" y="1511"/>
                </a:lnTo>
                <a:lnTo>
                  <a:pt x="2403" y="1511"/>
                </a:lnTo>
                <a:lnTo>
                  <a:pt x="2403" y="1364"/>
                </a:lnTo>
                <a:lnTo>
                  <a:pt x="2440" y="1297"/>
                </a:lnTo>
                <a:lnTo>
                  <a:pt x="2440" y="1230"/>
                </a:lnTo>
                <a:lnTo>
                  <a:pt x="2472" y="1297"/>
                </a:lnTo>
                <a:lnTo>
                  <a:pt x="2509" y="1364"/>
                </a:lnTo>
                <a:lnTo>
                  <a:pt x="2509" y="1444"/>
                </a:lnTo>
                <a:lnTo>
                  <a:pt x="2540" y="1658"/>
                </a:lnTo>
                <a:lnTo>
                  <a:pt x="2572" y="1725"/>
                </a:lnTo>
                <a:lnTo>
                  <a:pt x="2609" y="1725"/>
                </a:lnTo>
                <a:lnTo>
                  <a:pt x="2641" y="1806"/>
                </a:lnTo>
                <a:lnTo>
                  <a:pt x="2641" y="1872"/>
                </a:lnTo>
                <a:lnTo>
                  <a:pt x="2678" y="1872"/>
                </a:lnTo>
                <a:lnTo>
                  <a:pt x="2709" y="1806"/>
                </a:lnTo>
                <a:lnTo>
                  <a:pt x="2747" y="1658"/>
                </a:lnTo>
                <a:lnTo>
                  <a:pt x="2778" y="1592"/>
                </a:lnTo>
                <a:lnTo>
                  <a:pt x="2810" y="1592"/>
                </a:lnTo>
                <a:lnTo>
                  <a:pt x="2847" y="1658"/>
                </a:lnTo>
                <a:lnTo>
                  <a:pt x="2847" y="1806"/>
                </a:lnTo>
                <a:lnTo>
                  <a:pt x="2878" y="1806"/>
                </a:lnTo>
                <a:lnTo>
                  <a:pt x="2916" y="1872"/>
                </a:lnTo>
                <a:lnTo>
                  <a:pt x="2916" y="1953"/>
                </a:lnTo>
                <a:lnTo>
                  <a:pt x="2985" y="2100"/>
                </a:lnTo>
                <a:lnTo>
                  <a:pt x="3016" y="2020"/>
                </a:lnTo>
                <a:lnTo>
                  <a:pt x="3047" y="1872"/>
                </a:lnTo>
                <a:lnTo>
                  <a:pt x="3085" y="1872"/>
                </a:lnTo>
                <a:lnTo>
                  <a:pt x="3085" y="1806"/>
                </a:lnTo>
                <a:lnTo>
                  <a:pt x="3116" y="1806"/>
                </a:lnTo>
                <a:lnTo>
                  <a:pt x="3154" y="1872"/>
                </a:lnTo>
                <a:lnTo>
                  <a:pt x="3154" y="1725"/>
                </a:lnTo>
                <a:lnTo>
                  <a:pt x="3185" y="1592"/>
                </a:lnTo>
                <a:lnTo>
                  <a:pt x="3185" y="1444"/>
                </a:lnTo>
                <a:lnTo>
                  <a:pt x="3216" y="1364"/>
                </a:lnTo>
                <a:lnTo>
                  <a:pt x="3254" y="1444"/>
                </a:lnTo>
                <a:lnTo>
                  <a:pt x="3285" y="1444"/>
                </a:lnTo>
                <a:lnTo>
                  <a:pt x="3285" y="1364"/>
                </a:lnTo>
                <a:lnTo>
                  <a:pt x="3323" y="1364"/>
                </a:lnTo>
                <a:lnTo>
                  <a:pt x="3354" y="1444"/>
                </a:lnTo>
                <a:lnTo>
                  <a:pt x="3354" y="1592"/>
                </a:lnTo>
                <a:lnTo>
                  <a:pt x="3391" y="1658"/>
                </a:lnTo>
                <a:lnTo>
                  <a:pt x="3423" y="1658"/>
                </a:lnTo>
                <a:lnTo>
                  <a:pt x="3454" y="1806"/>
                </a:lnTo>
                <a:lnTo>
                  <a:pt x="3454" y="1872"/>
                </a:lnTo>
                <a:lnTo>
                  <a:pt x="3492" y="2020"/>
                </a:lnTo>
                <a:lnTo>
                  <a:pt x="3492" y="2100"/>
                </a:lnTo>
                <a:lnTo>
                  <a:pt x="3523" y="2167"/>
                </a:lnTo>
                <a:lnTo>
                  <a:pt x="3560" y="2100"/>
                </a:lnTo>
                <a:lnTo>
                  <a:pt x="3592" y="2020"/>
                </a:lnTo>
                <a:lnTo>
                  <a:pt x="3798" y="2020"/>
                </a:lnTo>
                <a:lnTo>
                  <a:pt x="3829" y="2234"/>
                </a:lnTo>
                <a:lnTo>
                  <a:pt x="3829" y="2381"/>
                </a:lnTo>
                <a:lnTo>
                  <a:pt x="3861" y="2528"/>
                </a:lnTo>
                <a:lnTo>
                  <a:pt x="3861" y="2595"/>
                </a:lnTo>
                <a:lnTo>
                  <a:pt x="3898" y="2595"/>
                </a:lnTo>
                <a:lnTo>
                  <a:pt x="3930" y="2528"/>
                </a:lnTo>
                <a:lnTo>
                  <a:pt x="3930" y="2461"/>
                </a:lnTo>
                <a:lnTo>
                  <a:pt x="3967" y="2314"/>
                </a:lnTo>
                <a:lnTo>
                  <a:pt x="3998" y="2314"/>
                </a:lnTo>
                <a:lnTo>
                  <a:pt x="3998" y="2381"/>
                </a:lnTo>
                <a:lnTo>
                  <a:pt x="4067" y="2381"/>
                </a:lnTo>
                <a:lnTo>
                  <a:pt x="4136" y="2234"/>
                </a:lnTo>
                <a:lnTo>
                  <a:pt x="4136" y="2167"/>
                </a:lnTo>
                <a:lnTo>
                  <a:pt x="4167" y="2234"/>
                </a:lnTo>
                <a:lnTo>
                  <a:pt x="4205" y="2234"/>
                </a:lnTo>
                <a:lnTo>
                  <a:pt x="4205" y="2100"/>
                </a:lnTo>
                <a:lnTo>
                  <a:pt x="4236" y="1953"/>
                </a:lnTo>
                <a:lnTo>
                  <a:pt x="4305" y="1953"/>
                </a:lnTo>
                <a:lnTo>
                  <a:pt x="4336" y="1872"/>
                </a:lnTo>
                <a:lnTo>
                  <a:pt x="4374" y="1725"/>
                </a:lnTo>
                <a:lnTo>
                  <a:pt x="4374" y="1658"/>
                </a:lnTo>
                <a:lnTo>
                  <a:pt x="4405" y="1592"/>
                </a:lnTo>
                <a:lnTo>
                  <a:pt x="4443" y="1658"/>
                </a:lnTo>
                <a:lnTo>
                  <a:pt x="4543" y="1658"/>
                </a:lnTo>
                <a:lnTo>
                  <a:pt x="4574" y="1725"/>
                </a:lnTo>
                <a:lnTo>
                  <a:pt x="4574" y="1872"/>
                </a:lnTo>
                <a:lnTo>
                  <a:pt x="4643" y="2020"/>
                </a:lnTo>
                <a:lnTo>
                  <a:pt x="4643" y="2100"/>
                </a:lnTo>
                <a:lnTo>
                  <a:pt x="4680" y="2100"/>
                </a:lnTo>
                <a:lnTo>
                  <a:pt x="4680" y="2020"/>
                </a:lnTo>
                <a:lnTo>
                  <a:pt x="4743" y="2020"/>
                </a:lnTo>
                <a:lnTo>
                  <a:pt x="4781" y="2100"/>
                </a:lnTo>
                <a:lnTo>
                  <a:pt x="4812" y="2100"/>
                </a:lnTo>
                <a:lnTo>
                  <a:pt x="4849" y="2167"/>
                </a:lnTo>
                <a:lnTo>
                  <a:pt x="4881" y="2167"/>
                </a:lnTo>
                <a:lnTo>
                  <a:pt x="4912" y="2100"/>
                </a:lnTo>
                <a:lnTo>
                  <a:pt x="4912" y="2020"/>
                </a:lnTo>
                <a:lnTo>
                  <a:pt x="4949" y="1872"/>
                </a:lnTo>
                <a:lnTo>
                  <a:pt x="4949" y="1725"/>
                </a:lnTo>
                <a:lnTo>
                  <a:pt x="5050" y="1725"/>
                </a:lnTo>
                <a:lnTo>
                  <a:pt x="5050" y="1806"/>
                </a:lnTo>
                <a:lnTo>
                  <a:pt x="5118" y="1658"/>
                </a:lnTo>
                <a:lnTo>
                  <a:pt x="5150" y="1658"/>
                </a:lnTo>
                <a:lnTo>
                  <a:pt x="5150" y="1444"/>
                </a:lnTo>
                <a:lnTo>
                  <a:pt x="5187" y="1297"/>
                </a:lnTo>
                <a:lnTo>
                  <a:pt x="5187" y="1230"/>
                </a:lnTo>
                <a:lnTo>
                  <a:pt x="5219" y="1230"/>
                </a:lnTo>
                <a:lnTo>
                  <a:pt x="5256" y="1297"/>
                </a:lnTo>
                <a:lnTo>
                  <a:pt x="5287" y="1297"/>
                </a:lnTo>
                <a:lnTo>
                  <a:pt x="5287" y="1230"/>
                </a:lnTo>
                <a:lnTo>
                  <a:pt x="5356" y="1230"/>
                </a:lnTo>
                <a:lnTo>
                  <a:pt x="5387" y="1297"/>
                </a:lnTo>
                <a:lnTo>
                  <a:pt x="5425" y="1297"/>
                </a:lnTo>
                <a:lnTo>
                  <a:pt x="5456" y="1364"/>
                </a:lnTo>
                <a:lnTo>
                  <a:pt x="5556" y="1364"/>
                </a:lnTo>
                <a:lnTo>
                  <a:pt x="5556" y="1444"/>
                </a:lnTo>
                <a:lnTo>
                  <a:pt x="5594" y="1511"/>
                </a:lnTo>
                <a:lnTo>
                  <a:pt x="5625" y="1658"/>
                </a:lnTo>
                <a:lnTo>
                  <a:pt x="5663" y="1872"/>
                </a:lnTo>
                <a:lnTo>
                  <a:pt x="5694" y="1953"/>
                </a:lnTo>
                <a:lnTo>
                  <a:pt x="5732" y="2020"/>
                </a:lnTo>
                <a:lnTo>
                  <a:pt x="5763" y="2100"/>
                </a:lnTo>
                <a:lnTo>
                  <a:pt x="5763" y="2167"/>
                </a:lnTo>
                <a:lnTo>
                  <a:pt x="5763" y="2020"/>
                </a:lnTo>
                <a:lnTo>
                  <a:pt x="5794" y="1953"/>
                </a:lnTo>
                <a:lnTo>
                  <a:pt x="5863" y="1953"/>
                </a:lnTo>
                <a:lnTo>
                  <a:pt x="5863" y="2020"/>
                </a:lnTo>
                <a:lnTo>
                  <a:pt x="5901" y="2100"/>
                </a:lnTo>
                <a:lnTo>
                  <a:pt x="5932" y="2314"/>
                </a:lnTo>
                <a:lnTo>
                  <a:pt x="5932" y="2381"/>
                </a:lnTo>
                <a:lnTo>
                  <a:pt x="5963" y="2381"/>
                </a:lnTo>
                <a:lnTo>
                  <a:pt x="6001" y="2461"/>
                </a:lnTo>
                <a:lnTo>
                  <a:pt x="6032" y="2595"/>
                </a:lnTo>
                <a:lnTo>
                  <a:pt x="6070" y="2595"/>
                </a:lnTo>
                <a:lnTo>
                  <a:pt x="6070" y="2675"/>
                </a:lnTo>
                <a:lnTo>
                  <a:pt x="6101" y="2675"/>
                </a:lnTo>
                <a:lnTo>
                  <a:pt x="6138" y="2742"/>
                </a:lnTo>
                <a:lnTo>
                  <a:pt x="6138" y="2889"/>
                </a:lnTo>
                <a:lnTo>
                  <a:pt x="6170" y="3103"/>
                </a:lnTo>
                <a:lnTo>
                  <a:pt x="6201" y="3250"/>
                </a:lnTo>
                <a:lnTo>
                  <a:pt x="6238" y="3183"/>
                </a:lnTo>
                <a:lnTo>
                  <a:pt x="6238" y="3103"/>
                </a:lnTo>
                <a:lnTo>
                  <a:pt x="6270" y="3250"/>
                </a:lnTo>
                <a:lnTo>
                  <a:pt x="6270" y="3397"/>
                </a:lnTo>
                <a:lnTo>
                  <a:pt x="6307" y="3678"/>
                </a:lnTo>
                <a:lnTo>
                  <a:pt x="6339" y="3972"/>
                </a:lnTo>
                <a:lnTo>
                  <a:pt x="6339" y="4267"/>
                </a:lnTo>
                <a:lnTo>
                  <a:pt x="6370" y="4186"/>
                </a:lnTo>
                <a:lnTo>
                  <a:pt x="6370" y="4119"/>
                </a:lnTo>
                <a:lnTo>
                  <a:pt x="6407" y="4119"/>
                </a:lnTo>
                <a:lnTo>
                  <a:pt x="6439" y="4267"/>
                </a:lnTo>
                <a:lnTo>
                  <a:pt x="6476" y="4333"/>
                </a:lnTo>
                <a:lnTo>
                  <a:pt x="6508" y="4333"/>
                </a:lnTo>
                <a:lnTo>
                  <a:pt x="6545" y="4400"/>
                </a:lnTo>
                <a:lnTo>
                  <a:pt x="6545" y="4480"/>
                </a:lnTo>
                <a:lnTo>
                  <a:pt x="6576" y="4547"/>
                </a:lnTo>
                <a:lnTo>
                  <a:pt x="6576" y="4480"/>
                </a:lnTo>
                <a:lnTo>
                  <a:pt x="6608" y="4400"/>
                </a:lnTo>
                <a:lnTo>
                  <a:pt x="6645" y="4333"/>
                </a:lnTo>
                <a:lnTo>
                  <a:pt x="6676" y="4333"/>
                </a:lnTo>
                <a:lnTo>
                  <a:pt x="6676" y="4400"/>
                </a:lnTo>
                <a:lnTo>
                  <a:pt x="6714" y="4547"/>
                </a:lnTo>
                <a:lnTo>
                  <a:pt x="6745" y="4547"/>
                </a:lnTo>
                <a:lnTo>
                  <a:pt x="6783" y="4480"/>
                </a:lnTo>
                <a:lnTo>
                  <a:pt x="6814" y="4400"/>
                </a:lnTo>
                <a:lnTo>
                  <a:pt x="6814" y="4267"/>
                </a:lnTo>
                <a:lnTo>
                  <a:pt x="6845" y="4119"/>
                </a:lnTo>
                <a:lnTo>
                  <a:pt x="6845" y="3825"/>
                </a:lnTo>
                <a:lnTo>
                  <a:pt x="6914" y="3825"/>
                </a:lnTo>
                <a:lnTo>
                  <a:pt x="6952" y="3758"/>
                </a:lnTo>
                <a:lnTo>
                  <a:pt x="6983" y="3758"/>
                </a:lnTo>
                <a:lnTo>
                  <a:pt x="7014" y="3905"/>
                </a:lnTo>
                <a:lnTo>
                  <a:pt x="7052" y="4186"/>
                </a:lnTo>
                <a:lnTo>
                  <a:pt x="7052" y="4267"/>
                </a:lnTo>
                <a:lnTo>
                  <a:pt x="7083" y="4400"/>
                </a:lnTo>
                <a:lnTo>
                  <a:pt x="7083" y="4628"/>
                </a:lnTo>
                <a:lnTo>
                  <a:pt x="7121" y="4842"/>
                </a:lnTo>
                <a:lnTo>
                  <a:pt x="7121" y="5122"/>
                </a:lnTo>
                <a:lnTo>
                  <a:pt x="7152" y="5484"/>
                </a:lnTo>
                <a:lnTo>
                  <a:pt x="7190" y="5631"/>
                </a:lnTo>
                <a:lnTo>
                  <a:pt x="7190" y="5711"/>
                </a:lnTo>
                <a:lnTo>
                  <a:pt x="7221" y="5631"/>
                </a:lnTo>
                <a:lnTo>
                  <a:pt x="7221" y="5778"/>
                </a:lnTo>
                <a:lnTo>
                  <a:pt x="7252" y="5778"/>
                </a:lnTo>
                <a:lnTo>
                  <a:pt x="7252" y="5845"/>
                </a:lnTo>
                <a:lnTo>
                  <a:pt x="7290" y="5992"/>
                </a:lnTo>
                <a:lnTo>
                  <a:pt x="7290" y="6139"/>
                </a:lnTo>
                <a:lnTo>
                  <a:pt x="7321" y="5992"/>
                </a:lnTo>
                <a:lnTo>
                  <a:pt x="7359" y="5631"/>
                </a:lnTo>
                <a:lnTo>
                  <a:pt x="7359" y="5270"/>
                </a:lnTo>
                <a:lnTo>
                  <a:pt x="7390" y="5270"/>
                </a:lnTo>
                <a:lnTo>
                  <a:pt x="7427" y="5203"/>
                </a:lnTo>
                <a:lnTo>
                  <a:pt x="7427" y="5122"/>
                </a:lnTo>
                <a:lnTo>
                  <a:pt x="7459" y="5270"/>
                </a:lnTo>
                <a:lnTo>
                  <a:pt x="7459" y="5417"/>
                </a:lnTo>
                <a:lnTo>
                  <a:pt x="7490" y="5484"/>
                </a:lnTo>
                <a:lnTo>
                  <a:pt x="7490" y="5417"/>
                </a:lnTo>
                <a:lnTo>
                  <a:pt x="7527" y="5417"/>
                </a:lnTo>
                <a:lnTo>
                  <a:pt x="7559" y="5350"/>
                </a:lnTo>
                <a:lnTo>
                  <a:pt x="7559" y="5270"/>
                </a:lnTo>
                <a:lnTo>
                  <a:pt x="7596" y="5270"/>
                </a:lnTo>
                <a:lnTo>
                  <a:pt x="7596" y="5350"/>
                </a:lnTo>
                <a:lnTo>
                  <a:pt x="7628" y="5484"/>
                </a:lnTo>
                <a:lnTo>
                  <a:pt x="7628" y="5564"/>
                </a:lnTo>
                <a:lnTo>
                  <a:pt x="7659" y="5564"/>
                </a:lnTo>
                <a:lnTo>
                  <a:pt x="7728" y="5417"/>
                </a:lnTo>
                <a:lnTo>
                  <a:pt x="7765" y="5203"/>
                </a:lnTo>
                <a:lnTo>
                  <a:pt x="7765" y="4908"/>
                </a:lnTo>
                <a:lnTo>
                  <a:pt x="7797" y="4761"/>
                </a:lnTo>
                <a:lnTo>
                  <a:pt x="7834" y="4694"/>
                </a:lnTo>
                <a:lnTo>
                  <a:pt x="7865" y="4694"/>
                </a:lnTo>
                <a:lnTo>
                  <a:pt x="7865" y="4761"/>
                </a:lnTo>
                <a:lnTo>
                  <a:pt x="7897" y="4842"/>
                </a:lnTo>
                <a:lnTo>
                  <a:pt x="7965" y="4842"/>
                </a:lnTo>
                <a:lnTo>
                  <a:pt x="8003" y="4908"/>
                </a:lnTo>
                <a:lnTo>
                  <a:pt x="8003" y="5270"/>
                </a:lnTo>
                <a:lnTo>
                  <a:pt x="8034" y="5417"/>
                </a:lnTo>
                <a:lnTo>
                  <a:pt x="8066" y="5417"/>
                </a:lnTo>
                <a:lnTo>
                  <a:pt x="8066" y="5350"/>
                </a:lnTo>
                <a:lnTo>
                  <a:pt x="8103" y="5350"/>
                </a:lnTo>
                <a:lnTo>
                  <a:pt x="8134" y="5417"/>
                </a:lnTo>
                <a:lnTo>
                  <a:pt x="8134" y="5350"/>
                </a:lnTo>
                <a:lnTo>
                  <a:pt x="8134" y="5417"/>
                </a:lnTo>
                <a:lnTo>
                  <a:pt x="8172" y="5564"/>
                </a:lnTo>
                <a:lnTo>
                  <a:pt x="8203" y="5778"/>
                </a:lnTo>
                <a:lnTo>
                  <a:pt x="8203" y="6072"/>
                </a:lnTo>
                <a:lnTo>
                  <a:pt x="8241" y="6286"/>
                </a:lnTo>
                <a:lnTo>
                  <a:pt x="8272" y="6286"/>
                </a:lnTo>
                <a:lnTo>
                  <a:pt x="8272" y="6433"/>
                </a:lnTo>
                <a:lnTo>
                  <a:pt x="8303" y="6567"/>
                </a:lnTo>
                <a:lnTo>
                  <a:pt x="8372" y="6567"/>
                </a:lnTo>
                <a:lnTo>
                  <a:pt x="8410" y="6500"/>
                </a:lnTo>
                <a:lnTo>
                  <a:pt x="8410" y="6567"/>
                </a:lnTo>
                <a:lnTo>
                  <a:pt x="8441" y="6647"/>
                </a:lnTo>
                <a:lnTo>
                  <a:pt x="8479" y="6794"/>
                </a:lnTo>
                <a:lnTo>
                  <a:pt x="8479" y="6861"/>
                </a:lnTo>
                <a:lnTo>
                  <a:pt x="8510" y="6928"/>
                </a:lnTo>
                <a:lnTo>
                  <a:pt x="8510" y="6714"/>
                </a:lnTo>
                <a:lnTo>
                  <a:pt x="8541" y="6500"/>
                </a:lnTo>
                <a:lnTo>
                  <a:pt x="8541" y="6433"/>
                </a:lnTo>
                <a:lnTo>
                  <a:pt x="8579" y="6286"/>
                </a:lnTo>
                <a:lnTo>
                  <a:pt x="8579" y="6206"/>
                </a:lnTo>
                <a:lnTo>
                  <a:pt x="8610" y="6286"/>
                </a:lnTo>
                <a:lnTo>
                  <a:pt x="8648" y="6353"/>
                </a:lnTo>
                <a:lnTo>
                  <a:pt x="8679" y="6433"/>
                </a:lnTo>
                <a:lnTo>
                  <a:pt x="8710" y="6286"/>
                </a:lnTo>
                <a:lnTo>
                  <a:pt x="8710" y="6072"/>
                </a:lnTo>
                <a:lnTo>
                  <a:pt x="8748" y="5845"/>
                </a:lnTo>
                <a:lnTo>
                  <a:pt x="8779" y="5778"/>
                </a:lnTo>
                <a:lnTo>
                  <a:pt x="8816" y="5778"/>
                </a:lnTo>
                <a:lnTo>
                  <a:pt x="8848" y="5845"/>
                </a:lnTo>
                <a:lnTo>
                  <a:pt x="8848" y="5925"/>
                </a:lnTo>
                <a:lnTo>
                  <a:pt x="8885" y="5992"/>
                </a:lnTo>
                <a:lnTo>
                  <a:pt x="8917" y="5992"/>
                </a:lnTo>
                <a:lnTo>
                  <a:pt x="8917" y="6072"/>
                </a:lnTo>
                <a:lnTo>
                  <a:pt x="8948" y="5925"/>
                </a:lnTo>
                <a:lnTo>
                  <a:pt x="8948" y="5845"/>
                </a:lnTo>
                <a:lnTo>
                  <a:pt x="8985" y="5845"/>
                </a:lnTo>
                <a:lnTo>
                  <a:pt x="8985" y="5925"/>
                </a:lnTo>
                <a:lnTo>
                  <a:pt x="9017" y="5992"/>
                </a:lnTo>
                <a:lnTo>
                  <a:pt x="9017" y="5845"/>
                </a:lnTo>
                <a:lnTo>
                  <a:pt x="9054" y="5711"/>
                </a:lnTo>
                <a:lnTo>
                  <a:pt x="9086" y="5631"/>
                </a:lnTo>
                <a:lnTo>
                  <a:pt x="9117" y="5631"/>
                </a:lnTo>
                <a:lnTo>
                  <a:pt x="9117" y="5711"/>
                </a:lnTo>
                <a:lnTo>
                  <a:pt x="9154" y="5778"/>
                </a:lnTo>
                <a:lnTo>
                  <a:pt x="9186" y="5845"/>
                </a:lnTo>
                <a:lnTo>
                  <a:pt x="9186" y="6139"/>
                </a:lnTo>
                <a:lnTo>
                  <a:pt x="9223" y="6353"/>
                </a:lnTo>
                <a:lnTo>
                  <a:pt x="9223" y="6500"/>
                </a:lnTo>
                <a:lnTo>
                  <a:pt x="9254" y="6567"/>
                </a:lnTo>
                <a:lnTo>
                  <a:pt x="9292" y="6567"/>
                </a:lnTo>
                <a:lnTo>
                  <a:pt x="9323" y="6647"/>
                </a:lnTo>
                <a:lnTo>
                  <a:pt x="9355" y="6714"/>
                </a:lnTo>
                <a:lnTo>
                  <a:pt x="9392" y="6861"/>
                </a:lnTo>
                <a:lnTo>
                  <a:pt x="9392" y="6928"/>
                </a:lnTo>
                <a:lnTo>
                  <a:pt x="9423" y="7075"/>
                </a:lnTo>
                <a:lnTo>
                  <a:pt x="9461" y="7155"/>
                </a:lnTo>
                <a:lnTo>
                  <a:pt x="9461" y="7517"/>
                </a:lnTo>
                <a:lnTo>
                  <a:pt x="9492" y="7517"/>
                </a:lnTo>
                <a:lnTo>
                  <a:pt x="9492" y="7369"/>
                </a:lnTo>
                <a:lnTo>
                  <a:pt x="9530" y="7289"/>
                </a:lnTo>
                <a:lnTo>
                  <a:pt x="9561" y="7289"/>
                </a:lnTo>
                <a:lnTo>
                  <a:pt x="9561" y="7222"/>
                </a:lnTo>
                <a:lnTo>
                  <a:pt x="9630" y="7222"/>
                </a:lnTo>
                <a:lnTo>
                  <a:pt x="9630" y="7289"/>
                </a:lnTo>
                <a:lnTo>
                  <a:pt x="9661" y="7436"/>
                </a:lnTo>
                <a:lnTo>
                  <a:pt x="9661" y="8159"/>
                </a:lnTo>
                <a:lnTo>
                  <a:pt x="9699" y="8306"/>
                </a:lnTo>
                <a:lnTo>
                  <a:pt x="9730" y="8520"/>
                </a:lnTo>
                <a:lnTo>
                  <a:pt x="9730" y="8734"/>
                </a:lnTo>
                <a:lnTo>
                  <a:pt x="9761" y="8881"/>
                </a:lnTo>
                <a:lnTo>
                  <a:pt x="9761" y="9028"/>
                </a:lnTo>
                <a:lnTo>
                  <a:pt x="9799" y="9095"/>
                </a:lnTo>
                <a:lnTo>
                  <a:pt x="9830" y="9095"/>
                </a:lnTo>
                <a:lnTo>
                  <a:pt x="9830" y="9456"/>
                </a:lnTo>
                <a:lnTo>
                  <a:pt x="9868" y="9603"/>
                </a:lnTo>
                <a:lnTo>
                  <a:pt x="9868" y="9683"/>
                </a:lnTo>
                <a:lnTo>
                  <a:pt x="9868" y="9536"/>
                </a:lnTo>
                <a:lnTo>
                  <a:pt x="9899" y="9322"/>
                </a:lnTo>
                <a:lnTo>
                  <a:pt x="9899" y="8961"/>
                </a:lnTo>
                <a:lnTo>
                  <a:pt x="9968" y="8961"/>
                </a:lnTo>
                <a:lnTo>
                  <a:pt x="9968" y="8667"/>
                </a:lnTo>
                <a:lnTo>
                  <a:pt x="9999" y="8667"/>
                </a:lnTo>
                <a:lnTo>
                  <a:pt x="10037" y="8600"/>
                </a:lnTo>
                <a:lnTo>
                  <a:pt x="10068" y="8453"/>
                </a:lnTo>
                <a:lnTo>
                  <a:pt x="10068" y="8239"/>
                </a:lnTo>
                <a:lnTo>
                  <a:pt x="10105" y="8092"/>
                </a:lnTo>
                <a:lnTo>
                  <a:pt x="10137" y="8092"/>
                </a:lnTo>
                <a:lnTo>
                  <a:pt x="10174" y="8159"/>
                </a:lnTo>
                <a:lnTo>
                  <a:pt x="10206" y="8159"/>
                </a:lnTo>
                <a:lnTo>
                  <a:pt x="10206" y="8306"/>
                </a:lnTo>
                <a:lnTo>
                  <a:pt x="10237" y="8306"/>
                </a:lnTo>
                <a:lnTo>
                  <a:pt x="10274" y="8520"/>
                </a:lnTo>
                <a:lnTo>
                  <a:pt x="10306" y="8814"/>
                </a:lnTo>
                <a:lnTo>
                  <a:pt x="10306" y="8961"/>
                </a:lnTo>
                <a:lnTo>
                  <a:pt x="10343" y="9028"/>
                </a:lnTo>
                <a:lnTo>
                  <a:pt x="10343" y="8814"/>
                </a:lnTo>
                <a:lnTo>
                  <a:pt x="10375" y="8520"/>
                </a:lnTo>
                <a:lnTo>
                  <a:pt x="10406" y="8306"/>
                </a:lnTo>
                <a:lnTo>
                  <a:pt x="10406" y="8159"/>
                </a:lnTo>
                <a:lnTo>
                  <a:pt x="10443" y="8092"/>
                </a:lnTo>
                <a:lnTo>
                  <a:pt x="10443" y="7878"/>
                </a:lnTo>
                <a:lnTo>
                  <a:pt x="10475" y="7650"/>
                </a:lnTo>
                <a:lnTo>
                  <a:pt x="10475" y="7369"/>
                </a:lnTo>
                <a:lnTo>
                  <a:pt x="10512" y="7369"/>
                </a:lnTo>
                <a:lnTo>
                  <a:pt x="10543" y="7436"/>
                </a:lnTo>
                <a:lnTo>
                  <a:pt x="10543" y="7517"/>
                </a:lnTo>
                <a:lnTo>
                  <a:pt x="10612" y="7517"/>
                </a:lnTo>
                <a:lnTo>
                  <a:pt x="10612" y="7369"/>
                </a:lnTo>
                <a:lnTo>
                  <a:pt x="10644" y="7369"/>
                </a:lnTo>
                <a:lnTo>
                  <a:pt x="10644" y="7436"/>
                </a:lnTo>
                <a:lnTo>
                  <a:pt x="10681" y="7436"/>
                </a:lnTo>
                <a:lnTo>
                  <a:pt x="10712" y="7517"/>
                </a:lnTo>
                <a:lnTo>
                  <a:pt x="10750" y="7583"/>
                </a:lnTo>
                <a:lnTo>
                  <a:pt x="10750" y="7650"/>
                </a:lnTo>
                <a:lnTo>
                  <a:pt x="10781" y="7650"/>
                </a:lnTo>
                <a:lnTo>
                  <a:pt x="10781" y="7583"/>
                </a:lnTo>
                <a:lnTo>
                  <a:pt x="10850" y="7583"/>
                </a:lnTo>
                <a:lnTo>
                  <a:pt x="10881" y="7650"/>
                </a:lnTo>
                <a:lnTo>
                  <a:pt x="10881" y="7731"/>
                </a:lnTo>
                <a:lnTo>
                  <a:pt x="10919" y="7878"/>
                </a:lnTo>
                <a:lnTo>
                  <a:pt x="10919" y="8092"/>
                </a:lnTo>
                <a:lnTo>
                  <a:pt x="10950" y="8092"/>
                </a:lnTo>
                <a:lnTo>
                  <a:pt x="10988" y="8011"/>
                </a:lnTo>
                <a:lnTo>
                  <a:pt x="10988" y="7797"/>
                </a:lnTo>
                <a:lnTo>
                  <a:pt x="11019" y="7650"/>
                </a:lnTo>
                <a:lnTo>
                  <a:pt x="11050" y="7650"/>
                </a:lnTo>
                <a:lnTo>
                  <a:pt x="11119" y="7797"/>
                </a:lnTo>
                <a:lnTo>
                  <a:pt x="11157" y="7731"/>
                </a:lnTo>
                <a:lnTo>
                  <a:pt x="11225" y="7878"/>
                </a:lnTo>
                <a:lnTo>
                  <a:pt x="11225" y="7945"/>
                </a:lnTo>
                <a:lnTo>
                  <a:pt x="11257" y="8011"/>
                </a:lnTo>
                <a:lnTo>
                  <a:pt x="11257" y="7945"/>
                </a:lnTo>
                <a:lnTo>
                  <a:pt x="11288" y="8011"/>
                </a:lnTo>
                <a:lnTo>
                  <a:pt x="11288" y="8159"/>
                </a:lnTo>
                <a:lnTo>
                  <a:pt x="11326" y="8159"/>
                </a:lnTo>
                <a:lnTo>
                  <a:pt x="11326" y="8239"/>
                </a:lnTo>
                <a:lnTo>
                  <a:pt x="11357" y="8306"/>
                </a:lnTo>
                <a:lnTo>
                  <a:pt x="11357" y="8453"/>
                </a:lnTo>
                <a:lnTo>
                  <a:pt x="11394" y="8600"/>
                </a:lnTo>
                <a:lnTo>
                  <a:pt x="11394" y="8814"/>
                </a:lnTo>
                <a:lnTo>
                  <a:pt x="11426" y="8814"/>
                </a:lnTo>
                <a:lnTo>
                  <a:pt x="11426" y="8881"/>
                </a:lnTo>
                <a:lnTo>
                  <a:pt x="11457" y="8961"/>
                </a:lnTo>
                <a:lnTo>
                  <a:pt x="11495" y="9095"/>
                </a:lnTo>
                <a:lnTo>
                  <a:pt x="11526" y="8961"/>
                </a:lnTo>
                <a:lnTo>
                  <a:pt x="11526" y="8881"/>
                </a:lnTo>
                <a:lnTo>
                  <a:pt x="11563" y="8881"/>
                </a:lnTo>
                <a:lnTo>
                  <a:pt x="11563" y="8814"/>
                </a:lnTo>
                <a:lnTo>
                  <a:pt x="11595" y="8734"/>
                </a:lnTo>
                <a:lnTo>
                  <a:pt x="11632" y="8520"/>
                </a:lnTo>
                <a:lnTo>
                  <a:pt x="11632" y="8306"/>
                </a:lnTo>
                <a:lnTo>
                  <a:pt x="11663" y="8306"/>
                </a:lnTo>
                <a:lnTo>
                  <a:pt x="11663" y="8373"/>
                </a:lnTo>
                <a:lnTo>
                  <a:pt x="11695" y="8600"/>
                </a:lnTo>
                <a:lnTo>
                  <a:pt x="11695" y="8734"/>
                </a:lnTo>
                <a:lnTo>
                  <a:pt x="11732" y="8814"/>
                </a:lnTo>
                <a:lnTo>
                  <a:pt x="11764" y="9028"/>
                </a:lnTo>
                <a:lnTo>
                  <a:pt x="11764" y="9242"/>
                </a:lnTo>
                <a:lnTo>
                  <a:pt x="11801" y="9322"/>
                </a:lnTo>
                <a:lnTo>
                  <a:pt x="11801" y="9242"/>
                </a:lnTo>
                <a:lnTo>
                  <a:pt x="11832" y="9242"/>
                </a:lnTo>
                <a:lnTo>
                  <a:pt x="11870" y="9095"/>
                </a:lnTo>
                <a:lnTo>
                  <a:pt x="11870" y="9175"/>
                </a:lnTo>
                <a:lnTo>
                  <a:pt x="11901" y="9175"/>
                </a:lnTo>
                <a:lnTo>
                  <a:pt x="11901" y="9095"/>
                </a:lnTo>
                <a:lnTo>
                  <a:pt x="11933" y="8961"/>
                </a:lnTo>
                <a:lnTo>
                  <a:pt x="11933" y="8453"/>
                </a:lnTo>
                <a:lnTo>
                  <a:pt x="11970" y="8306"/>
                </a:lnTo>
                <a:lnTo>
                  <a:pt x="11970" y="8239"/>
                </a:lnTo>
                <a:lnTo>
                  <a:pt x="12001" y="8239"/>
                </a:lnTo>
                <a:lnTo>
                  <a:pt x="12001" y="8092"/>
                </a:lnTo>
                <a:lnTo>
                  <a:pt x="12039" y="8011"/>
                </a:lnTo>
                <a:lnTo>
                  <a:pt x="12039" y="8092"/>
                </a:lnTo>
                <a:lnTo>
                  <a:pt x="12070" y="8011"/>
                </a:lnTo>
                <a:lnTo>
                  <a:pt x="12070" y="7945"/>
                </a:lnTo>
                <a:lnTo>
                  <a:pt x="12139" y="7797"/>
                </a:lnTo>
                <a:lnTo>
                  <a:pt x="12139" y="7945"/>
                </a:lnTo>
                <a:lnTo>
                  <a:pt x="12170" y="8011"/>
                </a:lnTo>
                <a:lnTo>
                  <a:pt x="12170" y="8092"/>
                </a:lnTo>
                <a:lnTo>
                  <a:pt x="12208" y="8092"/>
                </a:lnTo>
                <a:lnTo>
                  <a:pt x="12208" y="8011"/>
                </a:lnTo>
                <a:lnTo>
                  <a:pt x="12239" y="8011"/>
                </a:lnTo>
                <a:lnTo>
                  <a:pt x="12239" y="8092"/>
                </a:lnTo>
                <a:lnTo>
                  <a:pt x="12277" y="8159"/>
                </a:lnTo>
                <a:lnTo>
                  <a:pt x="12277" y="8306"/>
                </a:lnTo>
                <a:lnTo>
                  <a:pt x="12339" y="8306"/>
                </a:lnTo>
                <a:lnTo>
                  <a:pt x="12339" y="8239"/>
                </a:lnTo>
                <a:lnTo>
                  <a:pt x="12377" y="8011"/>
                </a:lnTo>
                <a:lnTo>
                  <a:pt x="12408" y="7945"/>
                </a:lnTo>
                <a:lnTo>
                  <a:pt x="12408" y="7878"/>
                </a:lnTo>
                <a:lnTo>
                  <a:pt x="12446" y="7731"/>
                </a:lnTo>
                <a:lnTo>
                  <a:pt x="12446" y="7650"/>
                </a:lnTo>
                <a:lnTo>
                  <a:pt x="12508" y="7517"/>
                </a:lnTo>
                <a:lnTo>
                  <a:pt x="12546" y="7517"/>
                </a:lnTo>
                <a:lnTo>
                  <a:pt x="12546" y="7436"/>
                </a:lnTo>
                <a:lnTo>
                  <a:pt x="12577" y="7289"/>
                </a:lnTo>
                <a:lnTo>
                  <a:pt x="12615" y="7155"/>
                </a:lnTo>
                <a:lnTo>
                  <a:pt x="12646" y="7155"/>
                </a:lnTo>
                <a:lnTo>
                  <a:pt x="12646" y="7075"/>
                </a:lnTo>
                <a:lnTo>
                  <a:pt x="12683" y="7008"/>
                </a:lnTo>
                <a:lnTo>
                  <a:pt x="12715" y="7075"/>
                </a:lnTo>
                <a:lnTo>
                  <a:pt x="12715" y="7155"/>
                </a:lnTo>
                <a:lnTo>
                  <a:pt x="12746" y="7222"/>
                </a:lnTo>
                <a:lnTo>
                  <a:pt x="12746" y="7289"/>
                </a:lnTo>
                <a:lnTo>
                  <a:pt x="12784" y="7369"/>
                </a:lnTo>
                <a:lnTo>
                  <a:pt x="12784" y="7222"/>
                </a:lnTo>
                <a:lnTo>
                  <a:pt x="12815" y="7222"/>
                </a:lnTo>
                <a:lnTo>
                  <a:pt x="12852" y="7289"/>
                </a:lnTo>
                <a:lnTo>
                  <a:pt x="12852" y="7369"/>
                </a:lnTo>
                <a:lnTo>
                  <a:pt x="12884" y="7436"/>
                </a:lnTo>
                <a:lnTo>
                  <a:pt x="12921" y="7436"/>
                </a:lnTo>
                <a:lnTo>
                  <a:pt x="12921" y="7222"/>
                </a:lnTo>
                <a:lnTo>
                  <a:pt x="12952" y="7222"/>
                </a:lnTo>
                <a:lnTo>
                  <a:pt x="12952" y="7289"/>
                </a:lnTo>
                <a:lnTo>
                  <a:pt x="12984" y="7289"/>
                </a:lnTo>
                <a:lnTo>
                  <a:pt x="12984" y="7222"/>
                </a:lnTo>
                <a:lnTo>
                  <a:pt x="13021" y="7222"/>
                </a:lnTo>
                <a:lnTo>
                  <a:pt x="13021" y="7289"/>
                </a:lnTo>
                <a:lnTo>
                  <a:pt x="13053" y="7369"/>
                </a:lnTo>
                <a:lnTo>
                  <a:pt x="13090" y="7369"/>
                </a:lnTo>
                <a:lnTo>
                  <a:pt x="13121" y="7289"/>
                </a:lnTo>
                <a:lnTo>
                  <a:pt x="13153" y="7517"/>
                </a:lnTo>
                <a:lnTo>
                  <a:pt x="13153" y="7650"/>
                </a:lnTo>
                <a:lnTo>
                  <a:pt x="13190" y="7797"/>
                </a:lnTo>
                <a:lnTo>
                  <a:pt x="13190" y="7945"/>
                </a:lnTo>
                <a:lnTo>
                  <a:pt x="13222" y="7945"/>
                </a:lnTo>
                <a:lnTo>
                  <a:pt x="13259" y="8159"/>
                </a:lnTo>
                <a:lnTo>
                  <a:pt x="13259" y="8373"/>
                </a:lnTo>
                <a:lnTo>
                  <a:pt x="13290" y="8520"/>
                </a:lnTo>
                <a:lnTo>
                  <a:pt x="13390" y="8520"/>
                </a:lnTo>
                <a:lnTo>
                  <a:pt x="13428" y="8453"/>
                </a:lnTo>
                <a:lnTo>
                  <a:pt x="13459" y="8453"/>
                </a:lnTo>
                <a:lnTo>
                  <a:pt x="13497" y="8600"/>
                </a:lnTo>
                <a:lnTo>
                  <a:pt x="13497" y="8667"/>
                </a:lnTo>
                <a:lnTo>
                  <a:pt x="13528" y="8667"/>
                </a:lnTo>
                <a:lnTo>
                  <a:pt x="13559" y="8600"/>
                </a:lnTo>
                <a:lnTo>
                  <a:pt x="13559" y="8734"/>
                </a:lnTo>
                <a:lnTo>
                  <a:pt x="13628" y="8881"/>
                </a:lnTo>
                <a:lnTo>
                  <a:pt x="13628" y="9242"/>
                </a:lnTo>
                <a:lnTo>
                  <a:pt x="13666" y="9322"/>
                </a:lnTo>
                <a:lnTo>
                  <a:pt x="13666" y="9242"/>
                </a:lnTo>
                <a:lnTo>
                  <a:pt x="13697" y="9175"/>
                </a:lnTo>
                <a:lnTo>
                  <a:pt x="13697" y="9095"/>
                </a:lnTo>
                <a:lnTo>
                  <a:pt x="13735" y="9095"/>
                </a:lnTo>
                <a:lnTo>
                  <a:pt x="13735" y="9175"/>
                </a:lnTo>
                <a:lnTo>
                  <a:pt x="13766" y="9389"/>
                </a:lnTo>
                <a:lnTo>
                  <a:pt x="13766" y="9536"/>
                </a:lnTo>
                <a:lnTo>
                  <a:pt x="13797" y="9603"/>
                </a:lnTo>
                <a:lnTo>
                  <a:pt x="13835" y="9603"/>
                </a:lnTo>
                <a:lnTo>
                  <a:pt x="13835" y="9683"/>
                </a:lnTo>
                <a:lnTo>
                  <a:pt x="13866" y="9817"/>
                </a:lnTo>
                <a:lnTo>
                  <a:pt x="13866" y="9897"/>
                </a:lnTo>
                <a:lnTo>
                  <a:pt x="13866" y="9750"/>
                </a:lnTo>
                <a:lnTo>
                  <a:pt x="13904" y="9683"/>
                </a:lnTo>
                <a:lnTo>
                  <a:pt x="13904" y="9175"/>
                </a:lnTo>
                <a:lnTo>
                  <a:pt x="13935" y="9028"/>
                </a:lnTo>
                <a:lnTo>
                  <a:pt x="13935" y="8881"/>
                </a:lnTo>
                <a:lnTo>
                  <a:pt x="13972" y="8734"/>
                </a:lnTo>
                <a:lnTo>
                  <a:pt x="13972" y="8814"/>
                </a:lnTo>
                <a:lnTo>
                  <a:pt x="14004" y="8961"/>
                </a:lnTo>
                <a:lnTo>
                  <a:pt x="14035" y="9095"/>
                </a:lnTo>
                <a:lnTo>
                  <a:pt x="14073" y="9175"/>
                </a:lnTo>
                <a:lnTo>
                  <a:pt x="14073" y="9095"/>
                </a:lnTo>
                <a:lnTo>
                  <a:pt x="14104" y="9095"/>
                </a:lnTo>
                <a:lnTo>
                  <a:pt x="14104" y="9242"/>
                </a:lnTo>
                <a:lnTo>
                  <a:pt x="14141" y="9242"/>
                </a:lnTo>
                <a:lnTo>
                  <a:pt x="14173" y="9389"/>
                </a:lnTo>
                <a:lnTo>
                  <a:pt x="14173" y="9322"/>
                </a:lnTo>
                <a:lnTo>
                  <a:pt x="14204" y="9389"/>
                </a:lnTo>
                <a:lnTo>
                  <a:pt x="14204" y="9536"/>
                </a:lnTo>
                <a:lnTo>
                  <a:pt x="14241" y="9603"/>
                </a:lnTo>
                <a:lnTo>
                  <a:pt x="14273" y="9536"/>
                </a:lnTo>
                <a:lnTo>
                  <a:pt x="14273" y="9456"/>
                </a:lnTo>
                <a:lnTo>
                  <a:pt x="14310" y="9536"/>
                </a:lnTo>
                <a:lnTo>
                  <a:pt x="14342" y="9683"/>
                </a:lnTo>
                <a:lnTo>
                  <a:pt x="14342" y="9817"/>
                </a:lnTo>
                <a:lnTo>
                  <a:pt x="14379" y="9817"/>
                </a:lnTo>
                <a:lnTo>
                  <a:pt x="14410" y="9897"/>
                </a:lnTo>
                <a:lnTo>
                  <a:pt x="14410" y="9964"/>
                </a:lnTo>
                <a:lnTo>
                  <a:pt x="14442" y="10044"/>
                </a:lnTo>
                <a:lnTo>
                  <a:pt x="14479" y="10178"/>
                </a:lnTo>
                <a:lnTo>
                  <a:pt x="14479" y="10472"/>
                </a:lnTo>
                <a:lnTo>
                  <a:pt x="14511" y="10539"/>
                </a:lnTo>
                <a:lnTo>
                  <a:pt x="14511" y="10686"/>
                </a:lnTo>
                <a:lnTo>
                  <a:pt x="14617" y="10686"/>
                </a:lnTo>
                <a:lnTo>
                  <a:pt x="14617" y="10833"/>
                </a:lnTo>
                <a:lnTo>
                  <a:pt x="14648" y="10900"/>
                </a:lnTo>
                <a:lnTo>
                  <a:pt x="14648" y="10981"/>
                </a:lnTo>
                <a:lnTo>
                  <a:pt x="14679" y="10981"/>
                </a:lnTo>
                <a:lnTo>
                  <a:pt x="14679" y="10900"/>
                </a:lnTo>
                <a:lnTo>
                  <a:pt x="14717" y="10900"/>
                </a:lnTo>
                <a:lnTo>
                  <a:pt x="14748" y="10981"/>
                </a:lnTo>
                <a:lnTo>
                  <a:pt x="14748" y="11195"/>
                </a:lnTo>
                <a:lnTo>
                  <a:pt x="14786" y="11261"/>
                </a:lnTo>
                <a:lnTo>
                  <a:pt x="14786" y="11342"/>
                </a:lnTo>
                <a:lnTo>
                  <a:pt x="14817" y="11489"/>
                </a:lnTo>
                <a:lnTo>
                  <a:pt x="14817" y="11556"/>
                </a:lnTo>
                <a:lnTo>
                  <a:pt x="14817" y="11195"/>
                </a:lnTo>
                <a:lnTo>
                  <a:pt x="14848" y="11047"/>
                </a:lnTo>
                <a:lnTo>
                  <a:pt x="14886" y="11128"/>
                </a:lnTo>
                <a:lnTo>
                  <a:pt x="14886" y="11261"/>
                </a:lnTo>
                <a:lnTo>
                  <a:pt x="14955" y="11261"/>
                </a:lnTo>
                <a:lnTo>
                  <a:pt x="14986" y="11342"/>
                </a:lnTo>
                <a:lnTo>
                  <a:pt x="14986" y="11409"/>
                </a:lnTo>
                <a:lnTo>
                  <a:pt x="15024" y="11556"/>
                </a:lnTo>
                <a:lnTo>
                  <a:pt x="15055" y="11489"/>
                </a:lnTo>
                <a:lnTo>
                  <a:pt x="15055" y="11342"/>
                </a:lnTo>
                <a:lnTo>
                  <a:pt x="15086" y="11195"/>
                </a:lnTo>
                <a:lnTo>
                  <a:pt x="15086" y="11047"/>
                </a:lnTo>
                <a:lnTo>
                  <a:pt x="15124" y="10900"/>
                </a:lnTo>
                <a:lnTo>
                  <a:pt x="15155" y="10767"/>
                </a:lnTo>
                <a:lnTo>
                  <a:pt x="15155" y="10833"/>
                </a:lnTo>
                <a:lnTo>
                  <a:pt x="15193" y="10981"/>
                </a:lnTo>
                <a:lnTo>
                  <a:pt x="15193" y="11195"/>
                </a:lnTo>
                <a:lnTo>
                  <a:pt x="15224" y="11128"/>
                </a:lnTo>
                <a:lnTo>
                  <a:pt x="15255" y="11128"/>
                </a:lnTo>
                <a:lnTo>
                  <a:pt x="15293" y="10981"/>
                </a:lnTo>
                <a:lnTo>
                  <a:pt x="15293" y="10900"/>
                </a:lnTo>
                <a:lnTo>
                  <a:pt x="15324" y="10900"/>
                </a:lnTo>
                <a:lnTo>
                  <a:pt x="15324" y="10833"/>
                </a:lnTo>
                <a:lnTo>
                  <a:pt x="15362" y="10833"/>
                </a:lnTo>
                <a:lnTo>
                  <a:pt x="15393" y="10900"/>
                </a:lnTo>
                <a:lnTo>
                  <a:pt x="15393" y="11047"/>
                </a:lnTo>
                <a:lnTo>
                  <a:pt x="15430" y="11128"/>
                </a:lnTo>
                <a:lnTo>
                  <a:pt x="15430" y="11195"/>
                </a:lnTo>
                <a:lnTo>
                  <a:pt x="15462" y="11195"/>
                </a:lnTo>
                <a:lnTo>
                  <a:pt x="15493" y="11261"/>
                </a:lnTo>
                <a:lnTo>
                  <a:pt x="15493" y="11703"/>
                </a:lnTo>
                <a:lnTo>
                  <a:pt x="15530" y="11850"/>
                </a:lnTo>
                <a:lnTo>
                  <a:pt x="15562" y="11984"/>
                </a:lnTo>
                <a:lnTo>
                  <a:pt x="15562" y="12345"/>
                </a:lnTo>
                <a:lnTo>
                  <a:pt x="15599" y="12425"/>
                </a:lnTo>
                <a:lnTo>
                  <a:pt x="15599" y="12639"/>
                </a:lnTo>
                <a:lnTo>
                  <a:pt x="15631" y="12706"/>
                </a:lnTo>
                <a:lnTo>
                  <a:pt x="15631" y="12786"/>
                </a:lnTo>
                <a:lnTo>
                  <a:pt x="15668" y="12706"/>
                </a:lnTo>
                <a:lnTo>
                  <a:pt x="15699" y="12786"/>
                </a:lnTo>
                <a:lnTo>
                  <a:pt x="15731" y="13000"/>
                </a:lnTo>
                <a:lnTo>
                  <a:pt x="15768" y="13214"/>
                </a:lnTo>
                <a:lnTo>
                  <a:pt x="15768" y="13294"/>
                </a:lnTo>
                <a:lnTo>
                  <a:pt x="15800" y="13428"/>
                </a:lnTo>
                <a:lnTo>
                  <a:pt x="15800" y="13508"/>
                </a:lnTo>
                <a:lnTo>
                  <a:pt x="15837" y="13722"/>
                </a:lnTo>
                <a:lnTo>
                  <a:pt x="15868" y="13722"/>
                </a:lnTo>
                <a:lnTo>
                  <a:pt x="15868" y="13869"/>
                </a:lnTo>
                <a:lnTo>
                  <a:pt x="15900" y="14017"/>
                </a:lnTo>
                <a:lnTo>
                  <a:pt x="15937" y="14083"/>
                </a:lnTo>
                <a:lnTo>
                  <a:pt x="15937" y="14150"/>
                </a:lnTo>
                <a:lnTo>
                  <a:pt x="15968" y="14083"/>
                </a:lnTo>
                <a:lnTo>
                  <a:pt x="15968" y="13722"/>
                </a:lnTo>
                <a:lnTo>
                  <a:pt x="16006" y="13428"/>
                </a:lnTo>
                <a:lnTo>
                  <a:pt x="16006" y="12706"/>
                </a:lnTo>
                <a:lnTo>
                  <a:pt x="16037" y="12572"/>
                </a:lnTo>
                <a:lnTo>
                  <a:pt x="16037" y="12786"/>
                </a:lnTo>
                <a:lnTo>
                  <a:pt x="16075" y="13000"/>
                </a:lnTo>
                <a:lnTo>
                  <a:pt x="16075" y="13147"/>
                </a:lnTo>
                <a:lnTo>
                  <a:pt x="16106" y="13147"/>
                </a:lnTo>
                <a:lnTo>
                  <a:pt x="16106" y="13067"/>
                </a:lnTo>
                <a:lnTo>
                  <a:pt x="16175" y="13067"/>
                </a:lnTo>
                <a:lnTo>
                  <a:pt x="16175" y="12853"/>
                </a:lnTo>
                <a:lnTo>
                  <a:pt x="16244" y="12853"/>
                </a:lnTo>
                <a:lnTo>
                  <a:pt x="16244" y="13067"/>
                </a:lnTo>
                <a:lnTo>
                  <a:pt x="16275" y="13361"/>
                </a:lnTo>
                <a:lnTo>
                  <a:pt x="16275" y="13428"/>
                </a:lnTo>
                <a:lnTo>
                  <a:pt x="16306" y="13508"/>
                </a:lnTo>
                <a:lnTo>
                  <a:pt x="16413" y="13508"/>
                </a:lnTo>
                <a:lnTo>
                  <a:pt x="16413" y="13722"/>
                </a:lnTo>
                <a:lnTo>
                  <a:pt x="16444" y="13869"/>
                </a:lnTo>
                <a:lnTo>
                  <a:pt x="16482" y="13936"/>
                </a:lnTo>
                <a:lnTo>
                  <a:pt x="16482" y="14017"/>
                </a:lnTo>
                <a:lnTo>
                  <a:pt x="16544" y="14017"/>
                </a:lnTo>
                <a:lnTo>
                  <a:pt x="16544" y="14150"/>
                </a:lnTo>
                <a:lnTo>
                  <a:pt x="16582" y="14083"/>
                </a:lnTo>
                <a:lnTo>
                  <a:pt x="16582" y="14017"/>
                </a:lnTo>
                <a:lnTo>
                  <a:pt x="16613" y="14017"/>
                </a:lnTo>
                <a:lnTo>
                  <a:pt x="16613" y="13936"/>
                </a:lnTo>
                <a:lnTo>
                  <a:pt x="16651" y="13936"/>
                </a:lnTo>
                <a:lnTo>
                  <a:pt x="16682" y="14017"/>
                </a:lnTo>
                <a:lnTo>
                  <a:pt x="16682" y="14150"/>
                </a:lnTo>
                <a:lnTo>
                  <a:pt x="16719" y="14297"/>
                </a:lnTo>
                <a:lnTo>
                  <a:pt x="16751" y="14378"/>
                </a:lnTo>
                <a:lnTo>
                  <a:pt x="16751" y="14525"/>
                </a:lnTo>
                <a:lnTo>
                  <a:pt x="16782" y="14592"/>
                </a:lnTo>
                <a:lnTo>
                  <a:pt x="16819" y="14659"/>
                </a:lnTo>
                <a:lnTo>
                  <a:pt x="16819" y="15020"/>
                </a:lnTo>
                <a:lnTo>
                  <a:pt x="16851" y="15314"/>
                </a:lnTo>
                <a:lnTo>
                  <a:pt x="16888" y="15381"/>
                </a:lnTo>
                <a:lnTo>
                  <a:pt x="16888" y="15528"/>
                </a:lnTo>
                <a:lnTo>
                  <a:pt x="16920" y="15461"/>
                </a:lnTo>
                <a:lnTo>
                  <a:pt x="16920" y="15314"/>
                </a:lnTo>
                <a:lnTo>
                  <a:pt x="16951" y="15100"/>
                </a:lnTo>
                <a:lnTo>
                  <a:pt x="16951" y="14886"/>
                </a:lnTo>
                <a:lnTo>
                  <a:pt x="16988" y="14886"/>
                </a:lnTo>
                <a:lnTo>
                  <a:pt x="16988" y="15167"/>
                </a:lnTo>
                <a:lnTo>
                  <a:pt x="17020" y="15381"/>
                </a:lnTo>
                <a:lnTo>
                  <a:pt x="17057" y="15608"/>
                </a:lnTo>
                <a:lnTo>
                  <a:pt x="17057" y="15822"/>
                </a:lnTo>
                <a:lnTo>
                  <a:pt x="17089" y="15889"/>
                </a:lnTo>
                <a:lnTo>
                  <a:pt x="17089" y="15969"/>
                </a:lnTo>
                <a:lnTo>
                  <a:pt x="17126" y="15969"/>
                </a:lnTo>
                <a:lnTo>
                  <a:pt x="17157" y="16036"/>
                </a:lnTo>
                <a:lnTo>
                  <a:pt x="17157" y="16183"/>
                </a:lnTo>
                <a:lnTo>
                  <a:pt x="17189" y="16397"/>
                </a:lnTo>
                <a:lnTo>
                  <a:pt x="17226" y="16544"/>
                </a:lnTo>
                <a:lnTo>
                  <a:pt x="17257" y="16758"/>
                </a:lnTo>
                <a:lnTo>
                  <a:pt x="17257" y="16972"/>
                </a:lnTo>
                <a:lnTo>
                  <a:pt x="17295" y="16972"/>
                </a:lnTo>
                <a:lnTo>
                  <a:pt x="17295" y="17120"/>
                </a:lnTo>
                <a:lnTo>
                  <a:pt x="17326" y="17267"/>
                </a:lnTo>
                <a:lnTo>
                  <a:pt x="17326" y="17547"/>
                </a:lnTo>
                <a:lnTo>
                  <a:pt x="17364" y="17695"/>
                </a:lnTo>
                <a:lnTo>
                  <a:pt x="17364" y="17842"/>
                </a:lnTo>
                <a:lnTo>
                  <a:pt x="17395" y="17909"/>
                </a:lnTo>
                <a:lnTo>
                  <a:pt x="17426" y="17909"/>
                </a:lnTo>
                <a:lnTo>
                  <a:pt x="17426" y="16906"/>
                </a:lnTo>
                <a:lnTo>
                  <a:pt x="17464" y="16611"/>
                </a:lnTo>
                <a:lnTo>
                  <a:pt x="17464" y="16330"/>
                </a:lnTo>
                <a:lnTo>
                  <a:pt x="17495" y="16397"/>
                </a:lnTo>
                <a:lnTo>
                  <a:pt x="17495" y="16464"/>
                </a:lnTo>
                <a:lnTo>
                  <a:pt x="17533" y="16330"/>
                </a:lnTo>
                <a:lnTo>
                  <a:pt x="17533" y="14953"/>
                </a:lnTo>
                <a:lnTo>
                  <a:pt x="17564" y="14297"/>
                </a:lnTo>
                <a:lnTo>
                  <a:pt x="17564" y="13294"/>
                </a:lnTo>
                <a:lnTo>
                  <a:pt x="17595" y="13000"/>
                </a:lnTo>
                <a:lnTo>
                  <a:pt x="17595" y="12933"/>
                </a:lnTo>
                <a:lnTo>
                  <a:pt x="17595" y="13000"/>
                </a:lnTo>
                <a:lnTo>
                  <a:pt x="17633" y="13067"/>
                </a:lnTo>
                <a:lnTo>
                  <a:pt x="17633" y="13147"/>
                </a:lnTo>
                <a:lnTo>
                  <a:pt x="17633" y="13067"/>
                </a:lnTo>
                <a:lnTo>
                  <a:pt x="17664" y="13000"/>
                </a:lnTo>
                <a:lnTo>
                  <a:pt x="17664" y="12933"/>
                </a:lnTo>
                <a:lnTo>
                  <a:pt x="17664" y="13147"/>
                </a:lnTo>
                <a:lnTo>
                  <a:pt x="17702" y="13575"/>
                </a:lnTo>
                <a:lnTo>
                  <a:pt x="17702" y="14445"/>
                </a:lnTo>
                <a:lnTo>
                  <a:pt x="17733" y="14739"/>
                </a:lnTo>
                <a:lnTo>
                  <a:pt x="17733" y="14886"/>
                </a:lnTo>
                <a:lnTo>
                  <a:pt x="17771" y="14886"/>
                </a:lnTo>
                <a:lnTo>
                  <a:pt x="17771" y="15020"/>
                </a:lnTo>
                <a:lnTo>
                  <a:pt x="17802" y="15100"/>
                </a:lnTo>
                <a:lnTo>
                  <a:pt x="17802" y="14886"/>
                </a:lnTo>
                <a:lnTo>
                  <a:pt x="17833" y="14592"/>
                </a:lnTo>
                <a:lnTo>
                  <a:pt x="17833" y="14297"/>
                </a:lnTo>
                <a:lnTo>
                  <a:pt x="17871" y="13936"/>
                </a:lnTo>
                <a:lnTo>
                  <a:pt x="17902" y="13789"/>
                </a:lnTo>
                <a:lnTo>
                  <a:pt x="17902" y="13655"/>
                </a:lnTo>
                <a:lnTo>
                  <a:pt x="17940" y="13789"/>
                </a:lnTo>
                <a:lnTo>
                  <a:pt x="17940" y="14017"/>
                </a:lnTo>
                <a:lnTo>
                  <a:pt x="17971" y="14017"/>
                </a:lnTo>
                <a:lnTo>
                  <a:pt x="17971" y="13655"/>
                </a:lnTo>
                <a:lnTo>
                  <a:pt x="18002" y="13575"/>
                </a:lnTo>
                <a:lnTo>
                  <a:pt x="18002" y="13508"/>
                </a:lnTo>
                <a:lnTo>
                  <a:pt x="18040" y="13508"/>
                </a:lnTo>
                <a:lnTo>
                  <a:pt x="18040" y="13722"/>
                </a:lnTo>
                <a:lnTo>
                  <a:pt x="18071" y="13869"/>
                </a:lnTo>
                <a:lnTo>
                  <a:pt x="18108" y="13789"/>
                </a:lnTo>
                <a:lnTo>
                  <a:pt x="18108" y="13508"/>
                </a:lnTo>
                <a:lnTo>
                  <a:pt x="18140" y="13294"/>
                </a:lnTo>
                <a:lnTo>
                  <a:pt x="18177" y="13147"/>
                </a:lnTo>
                <a:lnTo>
                  <a:pt x="18209" y="13294"/>
                </a:lnTo>
                <a:lnTo>
                  <a:pt x="18209" y="13361"/>
                </a:lnTo>
                <a:lnTo>
                  <a:pt x="18240" y="13508"/>
                </a:lnTo>
                <a:lnTo>
                  <a:pt x="18240" y="14017"/>
                </a:lnTo>
                <a:lnTo>
                  <a:pt x="18277" y="14017"/>
                </a:lnTo>
                <a:lnTo>
                  <a:pt x="18309" y="14231"/>
                </a:lnTo>
                <a:lnTo>
                  <a:pt x="18309" y="14659"/>
                </a:lnTo>
                <a:lnTo>
                  <a:pt x="18346" y="14886"/>
                </a:lnTo>
                <a:lnTo>
                  <a:pt x="18346" y="15822"/>
                </a:lnTo>
                <a:lnTo>
                  <a:pt x="18378" y="15822"/>
                </a:lnTo>
                <a:lnTo>
                  <a:pt x="18415" y="15675"/>
                </a:lnTo>
                <a:lnTo>
                  <a:pt x="18415" y="15247"/>
                </a:lnTo>
                <a:lnTo>
                  <a:pt x="18446" y="15100"/>
                </a:lnTo>
                <a:lnTo>
                  <a:pt x="18478" y="15100"/>
                </a:lnTo>
                <a:lnTo>
                  <a:pt x="18478" y="15247"/>
                </a:lnTo>
                <a:lnTo>
                  <a:pt x="18515" y="15381"/>
                </a:lnTo>
                <a:lnTo>
                  <a:pt x="18515" y="15461"/>
                </a:lnTo>
                <a:lnTo>
                  <a:pt x="18546" y="15314"/>
                </a:lnTo>
                <a:lnTo>
                  <a:pt x="18546" y="15020"/>
                </a:lnTo>
                <a:lnTo>
                  <a:pt x="18584" y="14953"/>
                </a:lnTo>
                <a:lnTo>
                  <a:pt x="18584" y="15020"/>
                </a:lnTo>
                <a:lnTo>
                  <a:pt x="18615" y="15167"/>
                </a:lnTo>
                <a:lnTo>
                  <a:pt x="18647" y="15247"/>
                </a:lnTo>
                <a:lnTo>
                  <a:pt x="18684" y="15167"/>
                </a:lnTo>
                <a:lnTo>
                  <a:pt x="18684" y="14806"/>
                </a:lnTo>
                <a:lnTo>
                  <a:pt x="18715" y="14592"/>
                </a:lnTo>
                <a:lnTo>
                  <a:pt x="18715" y="14445"/>
                </a:lnTo>
                <a:lnTo>
                  <a:pt x="18753" y="14378"/>
                </a:lnTo>
                <a:lnTo>
                  <a:pt x="18784" y="14445"/>
                </a:lnTo>
                <a:lnTo>
                  <a:pt x="18822" y="14592"/>
                </a:lnTo>
                <a:lnTo>
                  <a:pt x="18822" y="14739"/>
                </a:lnTo>
                <a:lnTo>
                  <a:pt x="18853" y="14659"/>
                </a:lnTo>
                <a:lnTo>
                  <a:pt x="18884" y="14806"/>
                </a:lnTo>
                <a:lnTo>
                  <a:pt x="18884" y="14953"/>
                </a:lnTo>
                <a:lnTo>
                  <a:pt x="18922" y="14953"/>
                </a:lnTo>
                <a:lnTo>
                  <a:pt x="18922" y="14886"/>
                </a:lnTo>
                <a:lnTo>
                  <a:pt x="18953" y="14806"/>
                </a:lnTo>
                <a:lnTo>
                  <a:pt x="18953" y="14739"/>
                </a:lnTo>
                <a:lnTo>
                  <a:pt x="18991" y="14739"/>
                </a:lnTo>
                <a:lnTo>
                  <a:pt x="19022" y="14886"/>
                </a:lnTo>
                <a:lnTo>
                  <a:pt x="19022" y="15381"/>
                </a:lnTo>
                <a:lnTo>
                  <a:pt x="19053" y="15528"/>
                </a:lnTo>
                <a:lnTo>
                  <a:pt x="19091" y="15528"/>
                </a:lnTo>
                <a:lnTo>
                  <a:pt x="19122" y="15608"/>
                </a:lnTo>
                <a:lnTo>
                  <a:pt x="19122" y="16397"/>
                </a:lnTo>
                <a:lnTo>
                  <a:pt x="19160" y="16464"/>
                </a:lnTo>
                <a:lnTo>
                  <a:pt x="19160" y="16544"/>
                </a:lnTo>
                <a:lnTo>
                  <a:pt x="19191" y="16544"/>
                </a:lnTo>
                <a:lnTo>
                  <a:pt x="19191" y="16825"/>
                </a:lnTo>
                <a:lnTo>
                  <a:pt x="19229" y="16972"/>
                </a:lnTo>
                <a:lnTo>
                  <a:pt x="19229" y="17120"/>
                </a:lnTo>
                <a:lnTo>
                  <a:pt x="19260" y="17120"/>
                </a:lnTo>
                <a:lnTo>
                  <a:pt x="19260" y="17547"/>
                </a:lnTo>
                <a:lnTo>
                  <a:pt x="19291" y="17628"/>
                </a:lnTo>
                <a:lnTo>
                  <a:pt x="19291" y="17695"/>
                </a:lnTo>
                <a:lnTo>
                  <a:pt x="19329" y="17628"/>
                </a:lnTo>
                <a:lnTo>
                  <a:pt x="19329" y="17481"/>
                </a:lnTo>
                <a:lnTo>
                  <a:pt x="19360" y="17414"/>
                </a:lnTo>
                <a:lnTo>
                  <a:pt x="19360" y="17481"/>
                </a:lnTo>
                <a:lnTo>
                  <a:pt x="19397" y="17547"/>
                </a:lnTo>
                <a:lnTo>
                  <a:pt x="19397" y="17842"/>
                </a:lnTo>
                <a:lnTo>
                  <a:pt x="19429" y="17989"/>
                </a:lnTo>
                <a:lnTo>
                  <a:pt x="19429" y="18056"/>
                </a:lnTo>
                <a:lnTo>
                  <a:pt x="19466" y="18056"/>
                </a:lnTo>
                <a:lnTo>
                  <a:pt x="19466" y="18203"/>
                </a:lnTo>
                <a:lnTo>
                  <a:pt x="19498" y="18270"/>
                </a:lnTo>
                <a:lnTo>
                  <a:pt x="19529" y="18136"/>
                </a:lnTo>
                <a:lnTo>
                  <a:pt x="19529" y="17842"/>
                </a:lnTo>
                <a:lnTo>
                  <a:pt x="19566" y="17695"/>
                </a:lnTo>
                <a:lnTo>
                  <a:pt x="19598" y="17695"/>
                </a:lnTo>
                <a:lnTo>
                  <a:pt x="19598" y="17842"/>
                </a:lnTo>
                <a:lnTo>
                  <a:pt x="19635" y="17909"/>
                </a:lnTo>
                <a:lnTo>
                  <a:pt x="19667" y="17909"/>
                </a:lnTo>
                <a:lnTo>
                  <a:pt x="19667" y="18270"/>
                </a:lnTo>
                <a:lnTo>
                  <a:pt x="19698" y="18564"/>
                </a:lnTo>
                <a:lnTo>
                  <a:pt x="19735" y="18711"/>
                </a:lnTo>
                <a:lnTo>
                  <a:pt x="19735" y="18925"/>
                </a:lnTo>
                <a:lnTo>
                  <a:pt x="19804" y="19072"/>
                </a:lnTo>
                <a:lnTo>
                  <a:pt x="19804" y="19219"/>
                </a:lnTo>
                <a:lnTo>
                  <a:pt x="19835" y="19433"/>
                </a:lnTo>
                <a:lnTo>
                  <a:pt x="19873" y="19500"/>
                </a:lnTo>
                <a:lnTo>
                  <a:pt x="19904" y="19500"/>
                </a:lnTo>
                <a:lnTo>
                  <a:pt x="19936" y="19353"/>
                </a:lnTo>
                <a:lnTo>
                  <a:pt x="19936" y="19286"/>
                </a:lnTo>
                <a:lnTo>
                  <a:pt x="19973" y="19353"/>
                </a:lnTo>
                <a:lnTo>
                  <a:pt x="20111" y="19647"/>
                </a:lnTo>
                <a:lnTo>
                  <a:pt x="20173" y="19794"/>
                </a:lnTo>
                <a:lnTo>
                  <a:pt x="20173" y="20222"/>
                </a:lnTo>
                <a:lnTo>
                  <a:pt x="20211" y="20370"/>
                </a:lnTo>
                <a:lnTo>
                  <a:pt x="20242" y="20370"/>
                </a:lnTo>
                <a:lnTo>
                  <a:pt x="20242" y="20517"/>
                </a:lnTo>
                <a:lnTo>
                  <a:pt x="20280" y="20664"/>
                </a:lnTo>
                <a:lnTo>
                  <a:pt x="20280" y="20731"/>
                </a:lnTo>
                <a:lnTo>
                  <a:pt x="20311" y="20878"/>
                </a:lnTo>
                <a:lnTo>
                  <a:pt x="20311" y="21386"/>
                </a:lnTo>
                <a:lnTo>
                  <a:pt x="20342" y="21306"/>
                </a:lnTo>
                <a:lnTo>
                  <a:pt x="20342" y="20945"/>
                </a:lnTo>
                <a:lnTo>
                  <a:pt x="20380" y="20664"/>
                </a:lnTo>
                <a:lnTo>
                  <a:pt x="20380" y="20156"/>
                </a:lnTo>
                <a:lnTo>
                  <a:pt x="20411" y="20075"/>
                </a:lnTo>
                <a:lnTo>
                  <a:pt x="20449" y="20075"/>
                </a:lnTo>
                <a:lnTo>
                  <a:pt x="20480" y="20156"/>
                </a:lnTo>
                <a:lnTo>
                  <a:pt x="20480" y="19794"/>
                </a:lnTo>
                <a:lnTo>
                  <a:pt x="20517" y="19500"/>
                </a:lnTo>
                <a:lnTo>
                  <a:pt x="20517" y="19286"/>
                </a:lnTo>
                <a:lnTo>
                  <a:pt x="20549" y="19072"/>
                </a:lnTo>
                <a:lnTo>
                  <a:pt x="20549" y="18631"/>
                </a:lnTo>
                <a:lnTo>
                  <a:pt x="20580" y="18631"/>
                </a:lnTo>
                <a:lnTo>
                  <a:pt x="20618" y="18711"/>
                </a:lnTo>
                <a:lnTo>
                  <a:pt x="20618" y="19433"/>
                </a:lnTo>
                <a:lnTo>
                  <a:pt x="20649" y="19647"/>
                </a:lnTo>
                <a:lnTo>
                  <a:pt x="20686" y="19794"/>
                </a:lnTo>
                <a:lnTo>
                  <a:pt x="20686" y="19861"/>
                </a:lnTo>
                <a:lnTo>
                  <a:pt x="20718" y="19861"/>
                </a:lnTo>
                <a:lnTo>
                  <a:pt x="20718" y="20008"/>
                </a:lnTo>
                <a:lnTo>
                  <a:pt x="20749" y="20303"/>
                </a:lnTo>
                <a:lnTo>
                  <a:pt x="20749" y="20945"/>
                </a:lnTo>
                <a:lnTo>
                  <a:pt x="20787" y="21025"/>
                </a:lnTo>
                <a:lnTo>
                  <a:pt x="20787" y="20798"/>
                </a:lnTo>
                <a:lnTo>
                  <a:pt x="20818" y="20731"/>
                </a:lnTo>
                <a:lnTo>
                  <a:pt x="20818" y="20945"/>
                </a:lnTo>
                <a:lnTo>
                  <a:pt x="20855" y="20945"/>
                </a:lnTo>
                <a:lnTo>
                  <a:pt x="20887" y="21025"/>
                </a:lnTo>
                <a:lnTo>
                  <a:pt x="20887" y="20945"/>
                </a:lnTo>
                <a:lnTo>
                  <a:pt x="20924" y="20878"/>
                </a:lnTo>
                <a:lnTo>
                  <a:pt x="20956" y="20878"/>
                </a:lnTo>
                <a:lnTo>
                  <a:pt x="20956" y="20664"/>
                </a:lnTo>
                <a:lnTo>
                  <a:pt x="20987" y="20370"/>
                </a:lnTo>
                <a:lnTo>
                  <a:pt x="21024" y="20222"/>
                </a:lnTo>
                <a:lnTo>
                  <a:pt x="21024" y="20156"/>
                </a:lnTo>
                <a:lnTo>
                  <a:pt x="21024" y="20303"/>
                </a:lnTo>
                <a:lnTo>
                  <a:pt x="21056" y="20436"/>
                </a:lnTo>
                <a:lnTo>
                  <a:pt x="21056" y="20584"/>
                </a:lnTo>
                <a:lnTo>
                  <a:pt x="21093" y="20798"/>
                </a:lnTo>
                <a:lnTo>
                  <a:pt x="21124" y="20945"/>
                </a:lnTo>
                <a:lnTo>
                  <a:pt x="21124" y="21159"/>
                </a:lnTo>
                <a:lnTo>
                  <a:pt x="21162" y="21306"/>
                </a:lnTo>
                <a:lnTo>
                  <a:pt x="21193" y="21306"/>
                </a:lnTo>
                <a:lnTo>
                  <a:pt x="21193" y="21386"/>
                </a:lnTo>
                <a:lnTo>
                  <a:pt x="21225" y="21520"/>
                </a:lnTo>
                <a:lnTo>
                  <a:pt x="21225" y="21600"/>
                </a:lnTo>
                <a:lnTo>
                  <a:pt x="21262" y="21520"/>
                </a:lnTo>
                <a:lnTo>
                  <a:pt x="21262" y="21386"/>
                </a:lnTo>
                <a:lnTo>
                  <a:pt x="21293" y="21239"/>
                </a:lnTo>
                <a:lnTo>
                  <a:pt x="21331" y="21092"/>
                </a:lnTo>
                <a:lnTo>
                  <a:pt x="21362" y="21025"/>
                </a:lnTo>
                <a:lnTo>
                  <a:pt x="21394" y="20945"/>
                </a:lnTo>
                <a:lnTo>
                  <a:pt x="21394" y="20878"/>
                </a:lnTo>
                <a:lnTo>
                  <a:pt x="21431" y="20945"/>
                </a:lnTo>
                <a:lnTo>
                  <a:pt x="21431" y="20878"/>
                </a:lnTo>
                <a:lnTo>
                  <a:pt x="21462" y="20878"/>
                </a:lnTo>
                <a:lnTo>
                  <a:pt x="21462" y="20945"/>
                </a:lnTo>
                <a:lnTo>
                  <a:pt x="21500" y="21159"/>
                </a:lnTo>
                <a:lnTo>
                  <a:pt x="21500" y="21386"/>
                </a:lnTo>
                <a:lnTo>
                  <a:pt x="21531" y="21386"/>
                </a:lnTo>
                <a:lnTo>
                  <a:pt x="21531" y="21239"/>
                </a:lnTo>
                <a:lnTo>
                  <a:pt x="21569" y="21159"/>
                </a:lnTo>
                <a:lnTo>
                  <a:pt x="21600" y="21025"/>
                </a:lnTo>
              </a:path>
            </a:pathLst>
          </a:custGeom>
          <a:noFill/>
          <a:ln cap="flat" cmpd="sng" w="17450">
            <a:solidFill>
              <a:srgbClr val="A4C2F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97" name="Google Shape;197;p29"/>
          <p:cNvPicPr preferRelativeResize="0"/>
          <p:nvPr/>
        </p:nvPicPr>
        <p:blipFill rotWithShape="1">
          <a:blip r:embed="rId4">
            <a:alphaModFix/>
          </a:blip>
          <a:srcRect b="0" l="0" r="0" t="0"/>
          <a:stretch/>
        </p:blipFill>
        <p:spPr>
          <a:xfrm>
            <a:off x="348917" y="485274"/>
            <a:ext cx="677681" cy="70794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92929"/>
        </a:solidFill>
      </p:bgPr>
    </p:bg>
    <p:spTree>
      <p:nvGrpSpPr>
        <p:cNvPr id="201" name="Shape 201"/>
        <p:cNvGrpSpPr/>
        <p:nvPr/>
      </p:nvGrpSpPr>
      <p:grpSpPr>
        <a:xfrm>
          <a:off x="0" y="0"/>
          <a:ext cx="0" cy="0"/>
          <a:chOff x="0" y="0"/>
          <a:chExt cx="0" cy="0"/>
        </a:xfrm>
      </p:grpSpPr>
      <p:sp>
        <p:nvSpPr>
          <p:cNvPr id="202" name="Google Shape;202;p30"/>
          <p:cNvSpPr txBox="1"/>
          <p:nvPr>
            <p:ph type="title"/>
          </p:nvPr>
        </p:nvSpPr>
        <p:spPr>
          <a:xfrm>
            <a:off x="335816" y="4250863"/>
            <a:ext cx="8296200" cy="566336"/>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6000"/>
              <a:buNone/>
            </a:pPr>
            <a:r>
              <a:rPr b="1" lang="en-US" sz="2400">
                <a:solidFill>
                  <a:schemeClr val="accent4"/>
                </a:solidFill>
              </a:rPr>
              <a:t>2018 Bear Market – DAI.USD</a:t>
            </a:r>
            <a:endParaRPr b="1" i="0" sz="2400" u="none" cap="none" strike="noStrike">
              <a:solidFill>
                <a:schemeClr val="accent4"/>
              </a:solidFill>
            </a:endParaRPr>
          </a:p>
        </p:txBody>
      </p:sp>
      <p:pic>
        <p:nvPicPr>
          <p:cNvPr descr="ICON_Maker.png" id="203" name="Google Shape;203;p30"/>
          <p:cNvPicPr preferRelativeResize="0"/>
          <p:nvPr/>
        </p:nvPicPr>
        <p:blipFill rotWithShape="1">
          <a:blip r:embed="rId3">
            <a:alphaModFix/>
          </a:blip>
          <a:srcRect b="0" l="0" r="0" t="0"/>
          <a:stretch/>
        </p:blipFill>
        <p:spPr>
          <a:xfrm>
            <a:off x="7652084" y="0"/>
            <a:ext cx="1491916" cy="1491916"/>
          </a:xfrm>
          <a:prstGeom prst="rect">
            <a:avLst/>
          </a:prstGeom>
          <a:noFill/>
          <a:ln>
            <a:noFill/>
          </a:ln>
        </p:spPr>
      </p:pic>
      <p:grpSp>
        <p:nvGrpSpPr>
          <p:cNvPr id="204" name="Google Shape;204;p30"/>
          <p:cNvGrpSpPr/>
          <p:nvPr/>
        </p:nvGrpSpPr>
        <p:grpSpPr>
          <a:xfrm>
            <a:off x="348917" y="485274"/>
            <a:ext cx="8459267" cy="4002505"/>
            <a:chOff x="914400" y="533400"/>
            <a:chExt cx="6496303" cy="3073728"/>
          </a:xfrm>
        </p:grpSpPr>
        <p:sp>
          <p:nvSpPr>
            <p:cNvPr id="205" name="Google Shape;205;p30"/>
            <p:cNvSpPr/>
            <p:nvPr/>
          </p:nvSpPr>
          <p:spPr>
            <a:xfrm>
              <a:off x="1596037" y="737028"/>
              <a:ext cx="5814666" cy="2870100"/>
            </a:xfrm>
            <a:custGeom>
              <a:rect b="b" l="l" r="r" t="t"/>
              <a:pathLst>
                <a:path extrusionOk="0" h="21600" w="21600">
                  <a:moveTo>
                    <a:pt x="0" y="869"/>
                  </a:moveTo>
                  <a:lnTo>
                    <a:pt x="0" y="1083"/>
                  </a:lnTo>
                  <a:lnTo>
                    <a:pt x="31" y="1083"/>
                  </a:lnTo>
                  <a:lnTo>
                    <a:pt x="63" y="936"/>
                  </a:lnTo>
                  <a:lnTo>
                    <a:pt x="63" y="789"/>
                  </a:lnTo>
                  <a:lnTo>
                    <a:pt x="100" y="642"/>
                  </a:lnTo>
                  <a:lnTo>
                    <a:pt x="131" y="575"/>
                  </a:lnTo>
                  <a:lnTo>
                    <a:pt x="131" y="642"/>
                  </a:lnTo>
                  <a:lnTo>
                    <a:pt x="169" y="642"/>
                  </a:lnTo>
                  <a:lnTo>
                    <a:pt x="200" y="575"/>
                  </a:lnTo>
                  <a:lnTo>
                    <a:pt x="200" y="508"/>
                  </a:lnTo>
                  <a:lnTo>
                    <a:pt x="238" y="428"/>
                  </a:lnTo>
                  <a:lnTo>
                    <a:pt x="238" y="361"/>
                  </a:lnTo>
                  <a:lnTo>
                    <a:pt x="269" y="428"/>
                  </a:lnTo>
                  <a:lnTo>
                    <a:pt x="300" y="428"/>
                  </a:lnTo>
                  <a:lnTo>
                    <a:pt x="300" y="281"/>
                  </a:lnTo>
                  <a:lnTo>
                    <a:pt x="338" y="67"/>
                  </a:lnTo>
                  <a:lnTo>
                    <a:pt x="338" y="0"/>
                  </a:lnTo>
                  <a:lnTo>
                    <a:pt x="369" y="0"/>
                  </a:lnTo>
                  <a:lnTo>
                    <a:pt x="369" y="214"/>
                  </a:lnTo>
                  <a:lnTo>
                    <a:pt x="407" y="214"/>
                  </a:lnTo>
                  <a:lnTo>
                    <a:pt x="438" y="281"/>
                  </a:lnTo>
                  <a:lnTo>
                    <a:pt x="438" y="789"/>
                  </a:lnTo>
                  <a:lnTo>
                    <a:pt x="469" y="1003"/>
                  </a:lnTo>
                  <a:lnTo>
                    <a:pt x="469" y="1150"/>
                  </a:lnTo>
                  <a:lnTo>
                    <a:pt x="507" y="1297"/>
                  </a:lnTo>
                  <a:lnTo>
                    <a:pt x="538" y="1230"/>
                  </a:lnTo>
                  <a:lnTo>
                    <a:pt x="538" y="1364"/>
                  </a:lnTo>
                  <a:lnTo>
                    <a:pt x="576" y="1511"/>
                  </a:lnTo>
                  <a:lnTo>
                    <a:pt x="576" y="1725"/>
                  </a:lnTo>
                  <a:lnTo>
                    <a:pt x="607" y="1872"/>
                  </a:lnTo>
                  <a:lnTo>
                    <a:pt x="644" y="1872"/>
                  </a:lnTo>
                  <a:lnTo>
                    <a:pt x="644" y="1725"/>
                  </a:lnTo>
                  <a:lnTo>
                    <a:pt x="676" y="1806"/>
                  </a:lnTo>
                  <a:lnTo>
                    <a:pt x="676" y="2020"/>
                  </a:lnTo>
                  <a:lnTo>
                    <a:pt x="707" y="2167"/>
                  </a:lnTo>
                  <a:lnTo>
                    <a:pt x="707" y="2314"/>
                  </a:lnTo>
                  <a:lnTo>
                    <a:pt x="745" y="2381"/>
                  </a:lnTo>
                  <a:lnTo>
                    <a:pt x="745" y="2234"/>
                  </a:lnTo>
                  <a:lnTo>
                    <a:pt x="776" y="2020"/>
                  </a:lnTo>
                  <a:lnTo>
                    <a:pt x="776" y="1658"/>
                  </a:lnTo>
                  <a:lnTo>
                    <a:pt x="813" y="1658"/>
                  </a:lnTo>
                  <a:lnTo>
                    <a:pt x="845" y="1592"/>
                  </a:lnTo>
                  <a:lnTo>
                    <a:pt x="845" y="1444"/>
                  </a:lnTo>
                  <a:lnTo>
                    <a:pt x="876" y="1511"/>
                  </a:lnTo>
                  <a:lnTo>
                    <a:pt x="914" y="1364"/>
                  </a:lnTo>
                  <a:lnTo>
                    <a:pt x="914" y="1297"/>
                  </a:lnTo>
                  <a:lnTo>
                    <a:pt x="945" y="1150"/>
                  </a:lnTo>
                  <a:lnTo>
                    <a:pt x="982" y="1003"/>
                  </a:lnTo>
                  <a:lnTo>
                    <a:pt x="982" y="869"/>
                  </a:lnTo>
                  <a:lnTo>
                    <a:pt x="1014" y="789"/>
                  </a:lnTo>
                  <a:lnTo>
                    <a:pt x="1014" y="1003"/>
                  </a:lnTo>
                  <a:lnTo>
                    <a:pt x="1051" y="1003"/>
                  </a:lnTo>
                  <a:lnTo>
                    <a:pt x="1083" y="1083"/>
                  </a:lnTo>
                  <a:lnTo>
                    <a:pt x="1083" y="1150"/>
                  </a:lnTo>
                  <a:lnTo>
                    <a:pt x="1151" y="1003"/>
                  </a:lnTo>
                  <a:lnTo>
                    <a:pt x="1183" y="1003"/>
                  </a:lnTo>
                  <a:lnTo>
                    <a:pt x="1220" y="1150"/>
                  </a:lnTo>
                  <a:lnTo>
                    <a:pt x="1220" y="1444"/>
                  </a:lnTo>
                  <a:lnTo>
                    <a:pt x="1251" y="1592"/>
                  </a:lnTo>
                  <a:lnTo>
                    <a:pt x="1289" y="1592"/>
                  </a:lnTo>
                  <a:lnTo>
                    <a:pt x="1289" y="1725"/>
                  </a:lnTo>
                  <a:lnTo>
                    <a:pt x="1320" y="1806"/>
                  </a:lnTo>
                  <a:lnTo>
                    <a:pt x="1320" y="1872"/>
                  </a:lnTo>
                  <a:lnTo>
                    <a:pt x="1352" y="1725"/>
                  </a:lnTo>
                  <a:lnTo>
                    <a:pt x="1352" y="1658"/>
                  </a:lnTo>
                  <a:lnTo>
                    <a:pt x="1389" y="1511"/>
                  </a:lnTo>
                  <a:lnTo>
                    <a:pt x="1420" y="1511"/>
                  </a:lnTo>
                  <a:lnTo>
                    <a:pt x="1458" y="1364"/>
                  </a:lnTo>
                  <a:lnTo>
                    <a:pt x="1458" y="1230"/>
                  </a:lnTo>
                  <a:lnTo>
                    <a:pt x="1558" y="1230"/>
                  </a:lnTo>
                  <a:lnTo>
                    <a:pt x="1558" y="1003"/>
                  </a:lnTo>
                  <a:lnTo>
                    <a:pt x="1589" y="936"/>
                  </a:lnTo>
                  <a:lnTo>
                    <a:pt x="1627" y="869"/>
                  </a:lnTo>
                  <a:lnTo>
                    <a:pt x="1658" y="869"/>
                  </a:lnTo>
                  <a:lnTo>
                    <a:pt x="1658" y="789"/>
                  </a:lnTo>
                  <a:lnTo>
                    <a:pt x="1727" y="936"/>
                  </a:lnTo>
                  <a:lnTo>
                    <a:pt x="1758" y="936"/>
                  </a:lnTo>
                  <a:lnTo>
                    <a:pt x="1796" y="1003"/>
                  </a:lnTo>
                  <a:lnTo>
                    <a:pt x="1827" y="1003"/>
                  </a:lnTo>
                  <a:lnTo>
                    <a:pt x="1865" y="1083"/>
                  </a:lnTo>
                  <a:lnTo>
                    <a:pt x="1933" y="1083"/>
                  </a:lnTo>
                  <a:lnTo>
                    <a:pt x="1933" y="936"/>
                  </a:lnTo>
                  <a:lnTo>
                    <a:pt x="1965" y="869"/>
                  </a:lnTo>
                  <a:lnTo>
                    <a:pt x="1996" y="789"/>
                  </a:lnTo>
                  <a:lnTo>
                    <a:pt x="1996" y="575"/>
                  </a:lnTo>
                  <a:lnTo>
                    <a:pt x="2034" y="508"/>
                  </a:lnTo>
                  <a:lnTo>
                    <a:pt x="2065" y="575"/>
                  </a:lnTo>
                  <a:lnTo>
                    <a:pt x="2102" y="642"/>
                  </a:lnTo>
                  <a:lnTo>
                    <a:pt x="2134" y="722"/>
                  </a:lnTo>
                  <a:lnTo>
                    <a:pt x="2134" y="869"/>
                  </a:lnTo>
                  <a:lnTo>
                    <a:pt x="2165" y="869"/>
                  </a:lnTo>
                  <a:lnTo>
                    <a:pt x="2165" y="789"/>
                  </a:lnTo>
                  <a:lnTo>
                    <a:pt x="2203" y="789"/>
                  </a:lnTo>
                  <a:lnTo>
                    <a:pt x="2203" y="936"/>
                  </a:lnTo>
                  <a:lnTo>
                    <a:pt x="2234" y="1083"/>
                  </a:lnTo>
                  <a:lnTo>
                    <a:pt x="2234" y="1230"/>
                  </a:lnTo>
                  <a:lnTo>
                    <a:pt x="2271" y="1230"/>
                  </a:lnTo>
                  <a:lnTo>
                    <a:pt x="2303" y="1297"/>
                  </a:lnTo>
                  <a:lnTo>
                    <a:pt x="2303" y="1511"/>
                  </a:lnTo>
                  <a:lnTo>
                    <a:pt x="2340" y="1658"/>
                  </a:lnTo>
                  <a:lnTo>
                    <a:pt x="2371" y="1592"/>
                  </a:lnTo>
                  <a:lnTo>
                    <a:pt x="2371" y="1511"/>
                  </a:lnTo>
                  <a:lnTo>
                    <a:pt x="2403" y="1511"/>
                  </a:lnTo>
                  <a:lnTo>
                    <a:pt x="2403" y="1364"/>
                  </a:lnTo>
                  <a:lnTo>
                    <a:pt x="2440" y="1297"/>
                  </a:lnTo>
                  <a:lnTo>
                    <a:pt x="2440" y="1230"/>
                  </a:lnTo>
                  <a:lnTo>
                    <a:pt x="2472" y="1297"/>
                  </a:lnTo>
                  <a:lnTo>
                    <a:pt x="2509" y="1364"/>
                  </a:lnTo>
                  <a:lnTo>
                    <a:pt x="2509" y="1444"/>
                  </a:lnTo>
                  <a:lnTo>
                    <a:pt x="2540" y="1658"/>
                  </a:lnTo>
                  <a:lnTo>
                    <a:pt x="2572" y="1725"/>
                  </a:lnTo>
                  <a:lnTo>
                    <a:pt x="2609" y="1725"/>
                  </a:lnTo>
                  <a:lnTo>
                    <a:pt x="2641" y="1806"/>
                  </a:lnTo>
                  <a:lnTo>
                    <a:pt x="2641" y="1872"/>
                  </a:lnTo>
                  <a:lnTo>
                    <a:pt x="2678" y="1872"/>
                  </a:lnTo>
                  <a:lnTo>
                    <a:pt x="2709" y="1806"/>
                  </a:lnTo>
                  <a:lnTo>
                    <a:pt x="2747" y="1658"/>
                  </a:lnTo>
                  <a:lnTo>
                    <a:pt x="2778" y="1592"/>
                  </a:lnTo>
                  <a:lnTo>
                    <a:pt x="2810" y="1592"/>
                  </a:lnTo>
                  <a:lnTo>
                    <a:pt x="2847" y="1658"/>
                  </a:lnTo>
                  <a:lnTo>
                    <a:pt x="2847" y="1806"/>
                  </a:lnTo>
                  <a:lnTo>
                    <a:pt x="2878" y="1806"/>
                  </a:lnTo>
                  <a:lnTo>
                    <a:pt x="2916" y="1872"/>
                  </a:lnTo>
                  <a:lnTo>
                    <a:pt x="2916" y="1953"/>
                  </a:lnTo>
                  <a:lnTo>
                    <a:pt x="2985" y="2100"/>
                  </a:lnTo>
                  <a:lnTo>
                    <a:pt x="3016" y="2020"/>
                  </a:lnTo>
                  <a:lnTo>
                    <a:pt x="3047" y="1872"/>
                  </a:lnTo>
                  <a:lnTo>
                    <a:pt x="3085" y="1872"/>
                  </a:lnTo>
                  <a:lnTo>
                    <a:pt x="3085" y="1806"/>
                  </a:lnTo>
                  <a:lnTo>
                    <a:pt x="3116" y="1806"/>
                  </a:lnTo>
                  <a:lnTo>
                    <a:pt x="3154" y="1872"/>
                  </a:lnTo>
                  <a:lnTo>
                    <a:pt x="3154" y="1725"/>
                  </a:lnTo>
                  <a:lnTo>
                    <a:pt x="3185" y="1592"/>
                  </a:lnTo>
                  <a:lnTo>
                    <a:pt x="3185" y="1444"/>
                  </a:lnTo>
                  <a:lnTo>
                    <a:pt x="3216" y="1364"/>
                  </a:lnTo>
                  <a:lnTo>
                    <a:pt x="3254" y="1444"/>
                  </a:lnTo>
                  <a:lnTo>
                    <a:pt x="3285" y="1444"/>
                  </a:lnTo>
                  <a:lnTo>
                    <a:pt x="3285" y="1364"/>
                  </a:lnTo>
                  <a:lnTo>
                    <a:pt x="3323" y="1364"/>
                  </a:lnTo>
                  <a:lnTo>
                    <a:pt x="3354" y="1444"/>
                  </a:lnTo>
                  <a:lnTo>
                    <a:pt x="3354" y="1592"/>
                  </a:lnTo>
                  <a:lnTo>
                    <a:pt x="3391" y="1658"/>
                  </a:lnTo>
                  <a:lnTo>
                    <a:pt x="3423" y="1658"/>
                  </a:lnTo>
                  <a:lnTo>
                    <a:pt x="3454" y="1806"/>
                  </a:lnTo>
                  <a:lnTo>
                    <a:pt x="3454" y="1872"/>
                  </a:lnTo>
                  <a:lnTo>
                    <a:pt x="3492" y="2020"/>
                  </a:lnTo>
                  <a:lnTo>
                    <a:pt x="3492" y="2100"/>
                  </a:lnTo>
                  <a:lnTo>
                    <a:pt x="3523" y="2167"/>
                  </a:lnTo>
                  <a:lnTo>
                    <a:pt x="3560" y="2100"/>
                  </a:lnTo>
                  <a:lnTo>
                    <a:pt x="3592" y="2020"/>
                  </a:lnTo>
                  <a:lnTo>
                    <a:pt x="3798" y="2020"/>
                  </a:lnTo>
                  <a:lnTo>
                    <a:pt x="3829" y="2234"/>
                  </a:lnTo>
                  <a:lnTo>
                    <a:pt x="3829" y="2381"/>
                  </a:lnTo>
                  <a:lnTo>
                    <a:pt x="3861" y="2528"/>
                  </a:lnTo>
                  <a:lnTo>
                    <a:pt x="3861" y="2595"/>
                  </a:lnTo>
                  <a:lnTo>
                    <a:pt x="3898" y="2595"/>
                  </a:lnTo>
                  <a:lnTo>
                    <a:pt x="3930" y="2528"/>
                  </a:lnTo>
                  <a:lnTo>
                    <a:pt x="3930" y="2461"/>
                  </a:lnTo>
                  <a:lnTo>
                    <a:pt x="3967" y="2314"/>
                  </a:lnTo>
                  <a:lnTo>
                    <a:pt x="3998" y="2314"/>
                  </a:lnTo>
                  <a:lnTo>
                    <a:pt x="3998" y="2381"/>
                  </a:lnTo>
                  <a:lnTo>
                    <a:pt x="4067" y="2381"/>
                  </a:lnTo>
                  <a:lnTo>
                    <a:pt x="4136" y="2234"/>
                  </a:lnTo>
                  <a:lnTo>
                    <a:pt x="4136" y="2167"/>
                  </a:lnTo>
                  <a:lnTo>
                    <a:pt x="4167" y="2234"/>
                  </a:lnTo>
                  <a:lnTo>
                    <a:pt x="4205" y="2234"/>
                  </a:lnTo>
                  <a:lnTo>
                    <a:pt x="4205" y="2100"/>
                  </a:lnTo>
                  <a:lnTo>
                    <a:pt x="4236" y="1953"/>
                  </a:lnTo>
                  <a:lnTo>
                    <a:pt x="4305" y="1953"/>
                  </a:lnTo>
                  <a:lnTo>
                    <a:pt x="4336" y="1872"/>
                  </a:lnTo>
                  <a:lnTo>
                    <a:pt x="4374" y="1725"/>
                  </a:lnTo>
                  <a:lnTo>
                    <a:pt x="4374" y="1658"/>
                  </a:lnTo>
                  <a:lnTo>
                    <a:pt x="4405" y="1592"/>
                  </a:lnTo>
                  <a:lnTo>
                    <a:pt x="4443" y="1658"/>
                  </a:lnTo>
                  <a:lnTo>
                    <a:pt x="4543" y="1658"/>
                  </a:lnTo>
                  <a:lnTo>
                    <a:pt x="4574" y="1725"/>
                  </a:lnTo>
                  <a:lnTo>
                    <a:pt x="4574" y="1872"/>
                  </a:lnTo>
                  <a:lnTo>
                    <a:pt x="4643" y="2020"/>
                  </a:lnTo>
                  <a:lnTo>
                    <a:pt x="4643" y="2100"/>
                  </a:lnTo>
                  <a:lnTo>
                    <a:pt x="4680" y="2100"/>
                  </a:lnTo>
                  <a:lnTo>
                    <a:pt x="4680" y="2020"/>
                  </a:lnTo>
                  <a:lnTo>
                    <a:pt x="4743" y="2020"/>
                  </a:lnTo>
                  <a:lnTo>
                    <a:pt x="4781" y="2100"/>
                  </a:lnTo>
                  <a:lnTo>
                    <a:pt x="4812" y="2100"/>
                  </a:lnTo>
                  <a:lnTo>
                    <a:pt x="4849" y="2167"/>
                  </a:lnTo>
                  <a:lnTo>
                    <a:pt x="4881" y="2167"/>
                  </a:lnTo>
                  <a:lnTo>
                    <a:pt x="4912" y="2100"/>
                  </a:lnTo>
                  <a:lnTo>
                    <a:pt x="4912" y="2020"/>
                  </a:lnTo>
                  <a:lnTo>
                    <a:pt x="4949" y="1872"/>
                  </a:lnTo>
                  <a:lnTo>
                    <a:pt x="4949" y="1725"/>
                  </a:lnTo>
                  <a:lnTo>
                    <a:pt x="5050" y="1725"/>
                  </a:lnTo>
                  <a:lnTo>
                    <a:pt x="5050" y="1806"/>
                  </a:lnTo>
                  <a:lnTo>
                    <a:pt x="5118" y="1658"/>
                  </a:lnTo>
                  <a:lnTo>
                    <a:pt x="5150" y="1658"/>
                  </a:lnTo>
                  <a:lnTo>
                    <a:pt x="5150" y="1444"/>
                  </a:lnTo>
                  <a:lnTo>
                    <a:pt x="5187" y="1297"/>
                  </a:lnTo>
                  <a:lnTo>
                    <a:pt x="5187" y="1230"/>
                  </a:lnTo>
                  <a:lnTo>
                    <a:pt x="5219" y="1230"/>
                  </a:lnTo>
                  <a:lnTo>
                    <a:pt x="5256" y="1297"/>
                  </a:lnTo>
                  <a:lnTo>
                    <a:pt x="5287" y="1297"/>
                  </a:lnTo>
                  <a:lnTo>
                    <a:pt x="5287" y="1230"/>
                  </a:lnTo>
                  <a:lnTo>
                    <a:pt x="5356" y="1230"/>
                  </a:lnTo>
                  <a:lnTo>
                    <a:pt x="5387" y="1297"/>
                  </a:lnTo>
                  <a:lnTo>
                    <a:pt x="5425" y="1297"/>
                  </a:lnTo>
                  <a:lnTo>
                    <a:pt x="5456" y="1364"/>
                  </a:lnTo>
                  <a:lnTo>
                    <a:pt x="5556" y="1364"/>
                  </a:lnTo>
                  <a:lnTo>
                    <a:pt x="5556" y="1444"/>
                  </a:lnTo>
                  <a:lnTo>
                    <a:pt x="5594" y="1511"/>
                  </a:lnTo>
                  <a:lnTo>
                    <a:pt x="5625" y="1658"/>
                  </a:lnTo>
                  <a:lnTo>
                    <a:pt x="5663" y="1872"/>
                  </a:lnTo>
                  <a:lnTo>
                    <a:pt x="5694" y="1953"/>
                  </a:lnTo>
                  <a:lnTo>
                    <a:pt x="5732" y="2020"/>
                  </a:lnTo>
                  <a:lnTo>
                    <a:pt x="5763" y="2100"/>
                  </a:lnTo>
                  <a:lnTo>
                    <a:pt x="5763" y="2167"/>
                  </a:lnTo>
                  <a:lnTo>
                    <a:pt x="5763" y="2020"/>
                  </a:lnTo>
                  <a:lnTo>
                    <a:pt x="5794" y="1953"/>
                  </a:lnTo>
                  <a:lnTo>
                    <a:pt x="5863" y="1953"/>
                  </a:lnTo>
                  <a:lnTo>
                    <a:pt x="5863" y="2020"/>
                  </a:lnTo>
                  <a:lnTo>
                    <a:pt x="5901" y="2100"/>
                  </a:lnTo>
                  <a:lnTo>
                    <a:pt x="5932" y="2314"/>
                  </a:lnTo>
                  <a:lnTo>
                    <a:pt x="5932" y="2381"/>
                  </a:lnTo>
                  <a:lnTo>
                    <a:pt x="5963" y="2381"/>
                  </a:lnTo>
                  <a:lnTo>
                    <a:pt x="6001" y="2461"/>
                  </a:lnTo>
                  <a:lnTo>
                    <a:pt x="6032" y="2595"/>
                  </a:lnTo>
                  <a:lnTo>
                    <a:pt x="6070" y="2595"/>
                  </a:lnTo>
                  <a:lnTo>
                    <a:pt x="6070" y="2675"/>
                  </a:lnTo>
                  <a:lnTo>
                    <a:pt x="6101" y="2675"/>
                  </a:lnTo>
                  <a:lnTo>
                    <a:pt x="6138" y="2742"/>
                  </a:lnTo>
                  <a:lnTo>
                    <a:pt x="6138" y="2889"/>
                  </a:lnTo>
                  <a:lnTo>
                    <a:pt x="6170" y="3103"/>
                  </a:lnTo>
                  <a:lnTo>
                    <a:pt x="6201" y="3250"/>
                  </a:lnTo>
                  <a:lnTo>
                    <a:pt x="6238" y="3183"/>
                  </a:lnTo>
                  <a:lnTo>
                    <a:pt x="6238" y="3103"/>
                  </a:lnTo>
                  <a:lnTo>
                    <a:pt x="6270" y="3250"/>
                  </a:lnTo>
                  <a:lnTo>
                    <a:pt x="6270" y="3397"/>
                  </a:lnTo>
                  <a:lnTo>
                    <a:pt x="6307" y="3678"/>
                  </a:lnTo>
                  <a:lnTo>
                    <a:pt x="6339" y="3972"/>
                  </a:lnTo>
                  <a:lnTo>
                    <a:pt x="6339" y="4267"/>
                  </a:lnTo>
                  <a:lnTo>
                    <a:pt x="6370" y="4186"/>
                  </a:lnTo>
                  <a:lnTo>
                    <a:pt x="6370" y="4119"/>
                  </a:lnTo>
                  <a:lnTo>
                    <a:pt x="6407" y="4119"/>
                  </a:lnTo>
                  <a:lnTo>
                    <a:pt x="6439" y="4267"/>
                  </a:lnTo>
                  <a:lnTo>
                    <a:pt x="6476" y="4333"/>
                  </a:lnTo>
                  <a:lnTo>
                    <a:pt x="6508" y="4333"/>
                  </a:lnTo>
                  <a:lnTo>
                    <a:pt x="6545" y="4400"/>
                  </a:lnTo>
                  <a:lnTo>
                    <a:pt x="6545" y="4480"/>
                  </a:lnTo>
                  <a:lnTo>
                    <a:pt x="6576" y="4547"/>
                  </a:lnTo>
                  <a:lnTo>
                    <a:pt x="6576" y="4480"/>
                  </a:lnTo>
                  <a:lnTo>
                    <a:pt x="6608" y="4400"/>
                  </a:lnTo>
                  <a:lnTo>
                    <a:pt x="6645" y="4333"/>
                  </a:lnTo>
                  <a:lnTo>
                    <a:pt x="6676" y="4333"/>
                  </a:lnTo>
                  <a:lnTo>
                    <a:pt x="6676" y="4400"/>
                  </a:lnTo>
                  <a:lnTo>
                    <a:pt x="6714" y="4547"/>
                  </a:lnTo>
                  <a:lnTo>
                    <a:pt x="6745" y="4547"/>
                  </a:lnTo>
                  <a:lnTo>
                    <a:pt x="6783" y="4480"/>
                  </a:lnTo>
                  <a:lnTo>
                    <a:pt x="6814" y="4400"/>
                  </a:lnTo>
                  <a:lnTo>
                    <a:pt x="6814" y="4267"/>
                  </a:lnTo>
                  <a:lnTo>
                    <a:pt x="6845" y="4119"/>
                  </a:lnTo>
                  <a:lnTo>
                    <a:pt x="6845" y="3825"/>
                  </a:lnTo>
                  <a:lnTo>
                    <a:pt x="6914" y="3825"/>
                  </a:lnTo>
                  <a:lnTo>
                    <a:pt x="6952" y="3758"/>
                  </a:lnTo>
                  <a:lnTo>
                    <a:pt x="6983" y="3758"/>
                  </a:lnTo>
                  <a:lnTo>
                    <a:pt x="7014" y="3905"/>
                  </a:lnTo>
                  <a:lnTo>
                    <a:pt x="7052" y="4186"/>
                  </a:lnTo>
                  <a:lnTo>
                    <a:pt x="7052" y="4267"/>
                  </a:lnTo>
                  <a:lnTo>
                    <a:pt x="7083" y="4400"/>
                  </a:lnTo>
                  <a:lnTo>
                    <a:pt x="7083" y="4628"/>
                  </a:lnTo>
                  <a:lnTo>
                    <a:pt x="7121" y="4842"/>
                  </a:lnTo>
                  <a:lnTo>
                    <a:pt x="7121" y="5122"/>
                  </a:lnTo>
                  <a:lnTo>
                    <a:pt x="7152" y="5484"/>
                  </a:lnTo>
                  <a:lnTo>
                    <a:pt x="7190" y="5631"/>
                  </a:lnTo>
                  <a:lnTo>
                    <a:pt x="7190" y="5711"/>
                  </a:lnTo>
                  <a:lnTo>
                    <a:pt x="7221" y="5631"/>
                  </a:lnTo>
                  <a:lnTo>
                    <a:pt x="7221" y="5778"/>
                  </a:lnTo>
                  <a:lnTo>
                    <a:pt x="7252" y="5778"/>
                  </a:lnTo>
                  <a:lnTo>
                    <a:pt x="7252" y="5845"/>
                  </a:lnTo>
                  <a:lnTo>
                    <a:pt x="7290" y="5992"/>
                  </a:lnTo>
                  <a:lnTo>
                    <a:pt x="7290" y="6139"/>
                  </a:lnTo>
                  <a:lnTo>
                    <a:pt x="7321" y="5992"/>
                  </a:lnTo>
                  <a:lnTo>
                    <a:pt x="7359" y="5631"/>
                  </a:lnTo>
                  <a:lnTo>
                    <a:pt x="7359" y="5270"/>
                  </a:lnTo>
                  <a:lnTo>
                    <a:pt x="7390" y="5270"/>
                  </a:lnTo>
                  <a:lnTo>
                    <a:pt x="7427" y="5203"/>
                  </a:lnTo>
                  <a:lnTo>
                    <a:pt x="7427" y="5122"/>
                  </a:lnTo>
                  <a:lnTo>
                    <a:pt x="7459" y="5270"/>
                  </a:lnTo>
                  <a:lnTo>
                    <a:pt x="7459" y="5417"/>
                  </a:lnTo>
                  <a:lnTo>
                    <a:pt x="7490" y="5484"/>
                  </a:lnTo>
                  <a:lnTo>
                    <a:pt x="7490" y="5417"/>
                  </a:lnTo>
                  <a:lnTo>
                    <a:pt x="7527" y="5417"/>
                  </a:lnTo>
                  <a:lnTo>
                    <a:pt x="7559" y="5350"/>
                  </a:lnTo>
                  <a:lnTo>
                    <a:pt x="7559" y="5270"/>
                  </a:lnTo>
                  <a:lnTo>
                    <a:pt x="7596" y="5270"/>
                  </a:lnTo>
                  <a:lnTo>
                    <a:pt x="7596" y="5350"/>
                  </a:lnTo>
                  <a:lnTo>
                    <a:pt x="7628" y="5484"/>
                  </a:lnTo>
                  <a:lnTo>
                    <a:pt x="7628" y="5564"/>
                  </a:lnTo>
                  <a:lnTo>
                    <a:pt x="7659" y="5564"/>
                  </a:lnTo>
                  <a:lnTo>
                    <a:pt x="7728" y="5417"/>
                  </a:lnTo>
                  <a:lnTo>
                    <a:pt x="7765" y="5203"/>
                  </a:lnTo>
                  <a:lnTo>
                    <a:pt x="7765" y="4908"/>
                  </a:lnTo>
                  <a:lnTo>
                    <a:pt x="7797" y="4761"/>
                  </a:lnTo>
                  <a:lnTo>
                    <a:pt x="7834" y="4694"/>
                  </a:lnTo>
                  <a:lnTo>
                    <a:pt x="7865" y="4694"/>
                  </a:lnTo>
                  <a:lnTo>
                    <a:pt x="7865" y="4761"/>
                  </a:lnTo>
                  <a:lnTo>
                    <a:pt x="7897" y="4842"/>
                  </a:lnTo>
                  <a:lnTo>
                    <a:pt x="7965" y="4842"/>
                  </a:lnTo>
                  <a:lnTo>
                    <a:pt x="8003" y="4908"/>
                  </a:lnTo>
                  <a:lnTo>
                    <a:pt x="8003" y="5270"/>
                  </a:lnTo>
                  <a:lnTo>
                    <a:pt x="8034" y="5417"/>
                  </a:lnTo>
                  <a:lnTo>
                    <a:pt x="8066" y="5417"/>
                  </a:lnTo>
                  <a:lnTo>
                    <a:pt x="8066" y="5350"/>
                  </a:lnTo>
                  <a:lnTo>
                    <a:pt x="8103" y="5350"/>
                  </a:lnTo>
                  <a:lnTo>
                    <a:pt x="8134" y="5417"/>
                  </a:lnTo>
                  <a:lnTo>
                    <a:pt x="8134" y="5350"/>
                  </a:lnTo>
                  <a:lnTo>
                    <a:pt x="8134" y="5417"/>
                  </a:lnTo>
                  <a:lnTo>
                    <a:pt x="8172" y="5564"/>
                  </a:lnTo>
                  <a:lnTo>
                    <a:pt x="8203" y="5778"/>
                  </a:lnTo>
                  <a:lnTo>
                    <a:pt x="8203" y="6072"/>
                  </a:lnTo>
                  <a:lnTo>
                    <a:pt x="8241" y="6286"/>
                  </a:lnTo>
                  <a:lnTo>
                    <a:pt x="8272" y="6286"/>
                  </a:lnTo>
                  <a:lnTo>
                    <a:pt x="8272" y="6433"/>
                  </a:lnTo>
                  <a:lnTo>
                    <a:pt x="8303" y="6567"/>
                  </a:lnTo>
                  <a:lnTo>
                    <a:pt x="8372" y="6567"/>
                  </a:lnTo>
                  <a:lnTo>
                    <a:pt x="8410" y="6500"/>
                  </a:lnTo>
                  <a:lnTo>
                    <a:pt x="8410" y="6567"/>
                  </a:lnTo>
                  <a:lnTo>
                    <a:pt x="8441" y="6647"/>
                  </a:lnTo>
                  <a:lnTo>
                    <a:pt x="8479" y="6794"/>
                  </a:lnTo>
                  <a:lnTo>
                    <a:pt x="8479" y="6861"/>
                  </a:lnTo>
                  <a:lnTo>
                    <a:pt x="8510" y="6928"/>
                  </a:lnTo>
                  <a:lnTo>
                    <a:pt x="8510" y="6714"/>
                  </a:lnTo>
                  <a:lnTo>
                    <a:pt x="8541" y="6500"/>
                  </a:lnTo>
                  <a:lnTo>
                    <a:pt x="8541" y="6433"/>
                  </a:lnTo>
                  <a:lnTo>
                    <a:pt x="8579" y="6286"/>
                  </a:lnTo>
                  <a:lnTo>
                    <a:pt x="8579" y="6206"/>
                  </a:lnTo>
                  <a:lnTo>
                    <a:pt x="8610" y="6286"/>
                  </a:lnTo>
                  <a:lnTo>
                    <a:pt x="8648" y="6353"/>
                  </a:lnTo>
                  <a:lnTo>
                    <a:pt x="8679" y="6433"/>
                  </a:lnTo>
                  <a:lnTo>
                    <a:pt x="8710" y="6286"/>
                  </a:lnTo>
                  <a:lnTo>
                    <a:pt x="8710" y="6072"/>
                  </a:lnTo>
                  <a:lnTo>
                    <a:pt x="8748" y="5845"/>
                  </a:lnTo>
                  <a:lnTo>
                    <a:pt x="8779" y="5778"/>
                  </a:lnTo>
                  <a:lnTo>
                    <a:pt x="8816" y="5778"/>
                  </a:lnTo>
                  <a:lnTo>
                    <a:pt x="8848" y="5845"/>
                  </a:lnTo>
                  <a:lnTo>
                    <a:pt x="8848" y="5925"/>
                  </a:lnTo>
                  <a:lnTo>
                    <a:pt x="8885" y="5992"/>
                  </a:lnTo>
                  <a:lnTo>
                    <a:pt x="8917" y="5992"/>
                  </a:lnTo>
                  <a:lnTo>
                    <a:pt x="8917" y="6072"/>
                  </a:lnTo>
                  <a:lnTo>
                    <a:pt x="8948" y="5925"/>
                  </a:lnTo>
                  <a:lnTo>
                    <a:pt x="8948" y="5845"/>
                  </a:lnTo>
                  <a:lnTo>
                    <a:pt x="8985" y="5845"/>
                  </a:lnTo>
                  <a:lnTo>
                    <a:pt x="8985" y="5925"/>
                  </a:lnTo>
                  <a:lnTo>
                    <a:pt x="9017" y="5992"/>
                  </a:lnTo>
                  <a:lnTo>
                    <a:pt x="9017" y="5845"/>
                  </a:lnTo>
                  <a:lnTo>
                    <a:pt x="9054" y="5711"/>
                  </a:lnTo>
                  <a:lnTo>
                    <a:pt x="9086" y="5631"/>
                  </a:lnTo>
                  <a:lnTo>
                    <a:pt x="9117" y="5631"/>
                  </a:lnTo>
                  <a:lnTo>
                    <a:pt x="9117" y="5711"/>
                  </a:lnTo>
                  <a:lnTo>
                    <a:pt x="9154" y="5778"/>
                  </a:lnTo>
                  <a:lnTo>
                    <a:pt x="9186" y="5845"/>
                  </a:lnTo>
                  <a:lnTo>
                    <a:pt x="9186" y="6139"/>
                  </a:lnTo>
                  <a:lnTo>
                    <a:pt x="9223" y="6353"/>
                  </a:lnTo>
                  <a:lnTo>
                    <a:pt x="9223" y="6500"/>
                  </a:lnTo>
                  <a:lnTo>
                    <a:pt x="9254" y="6567"/>
                  </a:lnTo>
                  <a:lnTo>
                    <a:pt x="9292" y="6567"/>
                  </a:lnTo>
                  <a:lnTo>
                    <a:pt x="9323" y="6647"/>
                  </a:lnTo>
                  <a:lnTo>
                    <a:pt x="9355" y="6714"/>
                  </a:lnTo>
                  <a:lnTo>
                    <a:pt x="9392" y="6861"/>
                  </a:lnTo>
                  <a:lnTo>
                    <a:pt x="9392" y="6928"/>
                  </a:lnTo>
                  <a:lnTo>
                    <a:pt x="9423" y="7075"/>
                  </a:lnTo>
                  <a:lnTo>
                    <a:pt x="9461" y="7155"/>
                  </a:lnTo>
                  <a:lnTo>
                    <a:pt x="9461" y="7517"/>
                  </a:lnTo>
                  <a:lnTo>
                    <a:pt x="9492" y="7517"/>
                  </a:lnTo>
                  <a:lnTo>
                    <a:pt x="9492" y="7369"/>
                  </a:lnTo>
                  <a:lnTo>
                    <a:pt x="9530" y="7289"/>
                  </a:lnTo>
                  <a:lnTo>
                    <a:pt x="9561" y="7289"/>
                  </a:lnTo>
                  <a:lnTo>
                    <a:pt x="9561" y="7222"/>
                  </a:lnTo>
                  <a:lnTo>
                    <a:pt x="9630" y="7222"/>
                  </a:lnTo>
                  <a:lnTo>
                    <a:pt x="9630" y="7289"/>
                  </a:lnTo>
                  <a:lnTo>
                    <a:pt x="9661" y="7436"/>
                  </a:lnTo>
                  <a:lnTo>
                    <a:pt x="9661" y="8159"/>
                  </a:lnTo>
                  <a:lnTo>
                    <a:pt x="9699" y="8306"/>
                  </a:lnTo>
                  <a:lnTo>
                    <a:pt x="9730" y="8520"/>
                  </a:lnTo>
                  <a:lnTo>
                    <a:pt x="9730" y="8734"/>
                  </a:lnTo>
                  <a:lnTo>
                    <a:pt x="9761" y="8881"/>
                  </a:lnTo>
                  <a:lnTo>
                    <a:pt x="9761" y="9028"/>
                  </a:lnTo>
                  <a:lnTo>
                    <a:pt x="9799" y="9095"/>
                  </a:lnTo>
                  <a:lnTo>
                    <a:pt x="9830" y="9095"/>
                  </a:lnTo>
                  <a:lnTo>
                    <a:pt x="9830" y="9456"/>
                  </a:lnTo>
                  <a:lnTo>
                    <a:pt x="9868" y="9603"/>
                  </a:lnTo>
                  <a:lnTo>
                    <a:pt x="9868" y="9683"/>
                  </a:lnTo>
                  <a:lnTo>
                    <a:pt x="9868" y="9536"/>
                  </a:lnTo>
                  <a:lnTo>
                    <a:pt x="9899" y="9322"/>
                  </a:lnTo>
                  <a:lnTo>
                    <a:pt x="9899" y="8961"/>
                  </a:lnTo>
                  <a:lnTo>
                    <a:pt x="9968" y="8961"/>
                  </a:lnTo>
                  <a:lnTo>
                    <a:pt x="9968" y="8667"/>
                  </a:lnTo>
                  <a:lnTo>
                    <a:pt x="9999" y="8667"/>
                  </a:lnTo>
                  <a:lnTo>
                    <a:pt x="10037" y="8600"/>
                  </a:lnTo>
                  <a:lnTo>
                    <a:pt x="10068" y="8453"/>
                  </a:lnTo>
                  <a:lnTo>
                    <a:pt x="10068" y="8239"/>
                  </a:lnTo>
                  <a:lnTo>
                    <a:pt x="10105" y="8092"/>
                  </a:lnTo>
                  <a:lnTo>
                    <a:pt x="10137" y="8092"/>
                  </a:lnTo>
                  <a:lnTo>
                    <a:pt x="10174" y="8159"/>
                  </a:lnTo>
                  <a:lnTo>
                    <a:pt x="10206" y="8159"/>
                  </a:lnTo>
                  <a:lnTo>
                    <a:pt x="10206" y="8306"/>
                  </a:lnTo>
                  <a:lnTo>
                    <a:pt x="10237" y="8306"/>
                  </a:lnTo>
                  <a:lnTo>
                    <a:pt x="10274" y="8520"/>
                  </a:lnTo>
                  <a:lnTo>
                    <a:pt x="10306" y="8814"/>
                  </a:lnTo>
                  <a:lnTo>
                    <a:pt x="10306" y="8961"/>
                  </a:lnTo>
                  <a:lnTo>
                    <a:pt x="10343" y="9028"/>
                  </a:lnTo>
                  <a:lnTo>
                    <a:pt x="10343" y="8814"/>
                  </a:lnTo>
                  <a:lnTo>
                    <a:pt x="10375" y="8520"/>
                  </a:lnTo>
                  <a:lnTo>
                    <a:pt x="10406" y="8306"/>
                  </a:lnTo>
                  <a:lnTo>
                    <a:pt x="10406" y="8159"/>
                  </a:lnTo>
                  <a:lnTo>
                    <a:pt x="10443" y="8092"/>
                  </a:lnTo>
                  <a:lnTo>
                    <a:pt x="10443" y="7878"/>
                  </a:lnTo>
                  <a:lnTo>
                    <a:pt x="10475" y="7650"/>
                  </a:lnTo>
                  <a:lnTo>
                    <a:pt x="10475" y="7369"/>
                  </a:lnTo>
                  <a:lnTo>
                    <a:pt x="10512" y="7369"/>
                  </a:lnTo>
                  <a:lnTo>
                    <a:pt x="10543" y="7436"/>
                  </a:lnTo>
                  <a:lnTo>
                    <a:pt x="10543" y="7517"/>
                  </a:lnTo>
                  <a:lnTo>
                    <a:pt x="10612" y="7517"/>
                  </a:lnTo>
                  <a:lnTo>
                    <a:pt x="10612" y="7369"/>
                  </a:lnTo>
                  <a:lnTo>
                    <a:pt x="10644" y="7369"/>
                  </a:lnTo>
                  <a:lnTo>
                    <a:pt x="10644" y="7436"/>
                  </a:lnTo>
                  <a:lnTo>
                    <a:pt x="10681" y="7436"/>
                  </a:lnTo>
                  <a:lnTo>
                    <a:pt x="10712" y="7517"/>
                  </a:lnTo>
                  <a:lnTo>
                    <a:pt x="10750" y="7583"/>
                  </a:lnTo>
                  <a:lnTo>
                    <a:pt x="10750" y="7650"/>
                  </a:lnTo>
                  <a:lnTo>
                    <a:pt x="10781" y="7650"/>
                  </a:lnTo>
                  <a:lnTo>
                    <a:pt x="10781" y="7583"/>
                  </a:lnTo>
                  <a:lnTo>
                    <a:pt x="10850" y="7583"/>
                  </a:lnTo>
                  <a:lnTo>
                    <a:pt x="10881" y="7650"/>
                  </a:lnTo>
                  <a:lnTo>
                    <a:pt x="10881" y="7731"/>
                  </a:lnTo>
                  <a:lnTo>
                    <a:pt x="10919" y="7878"/>
                  </a:lnTo>
                  <a:lnTo>
                    <a:pt x="10919" y="8092"/>
                  </a:lnTo>
                  <a:lnTo>
                    <a:pt x="10950" y="8092"/>
                  </a:lnTo>
                  <a:lnTo>
                    <a:pt x="10988" y="8011"/>
                  </a:lnTo>
                  <a:lnTo>
                    <a:pt x="10988" y="7797"/>
                  </a:lnTo>
                  <a:lnTo>
                    <a:pt x="11019" y="7650"/>
                  </a:lnTo>
                  <a:lnTo>
                    <a:pt x="11050" y="7650"/>
                  </a:lnTo>
                  <a:lnTo>
                    <a:pt x="11119" y="7797"/>
                  </a:lnTo>
                  <a:lnTo>
                    <a:pt x="11157" y="7731"/>
                  </a:lnTo>
                  <a:lnTo>
                    <a:pt x="11225" y="7878"/>
                  </a:lnTo>
                  <a:lnTo>
                    <a:pt x="11225" y="7945"/>
                  </a:lnTo>
                  <a:lnTo>
                    <a:pt x="11257" y="8011"/>
                  </a:lnTo>
                  <a:lnTo>
                    <a:pt x="11257" y="7945"/>
                  </a:lnTo>
                  <a:lnTo>
                    <a:pt x="11288" y="8011"/>
                  </a:lnTo>
                  <a:lnTo>
                    <a:pt x="11288" y="8159"/>
                  </a:lnTo>
                  <a:lnTo>
                    <a:pt x="11326" y="8159"/>
                  </a:lnTo>
                  <a:lnTo>
                    <a:pt x="11326" y="8239"/>
                  </a:lnTo>
                  <a:lnTo>
                    <a:pt x="11357" y="8306"/>
                  </a:lnTo>
                  <a:lnTo>
                    <a:pt x="11357" y="8453"/>
                  </a:lnTo>
                  <a:lnTo>
                    <a:pt x="11394" y="8600"/>
                  </a:lnTo>
                  <a:lnTo>
                    <a:pt x="11394" y="8814"/>
                  </a:lnTo>
                  <a:lnTo>
                    <a:pt x="11426" y="8814"/>
                  </a:lnTo>
                  <a:lnTo>
                    <a:pt x="11426" y="8881"/>
                  </a:lnTo>
                  <a:lnTo>
                    <a:pt x="11457" y="8961"/>
                  </a:lnTo>
                  <a:lnTo>
                    <a:pt x="11495" y="9095"/>
                  </a:lnTo>
                  <a:lnTo>
                    <a:pt x="11526" y="8961"/>
                  </a:lnTo>
                  <a:lnTo>
                    <a:pt x="11526" y="8881"/>
                  </a:lnTo>
                  <a:lnTo>
                    <a:pt x="11563" y="8881"/>
                  </a:lnTo>
                  <a:lnTo>
                    <a:pt x="11563" y="8814"/>
                  </a:lnTo>
                  <a:lnTo>
                    <a:pt x="11595" y="8734"/>
                  </a:lnTo>
                  <a:lnTo>
                    <a:pt x="11632" y="8520"/>
                  </a:lnTo>
                  <a:lnTo>
                    <a:pt x="11632" y="8306"/>
                  </a:lnTo>
                  <a:lnTo>
                    <a:pt x="11663" y="8306"/>
                  </a:lnTo>
                  <a:lnTo>
                    <a:pt x="11663" y="8373"/>
                  </a:lnTo>
                  <a:lnTo>
                    <a:pt x="11695" y="8600"/>
                  </a:lnTo>
                  <a:lnTo>
                    <a:pt x="11695" y="8734"/>
                  </a:lnTo>
                  <a:lnTo>
                    <a:pt x="11732" y="8814"/>
                  </a:lnTo>
                  <a:lnTo>
                    <a:pt x="11764" y="9028"/>
                  </a:lnTo>
                  <a:lnTo>
                    <a:pt x="11764" y="9242"/>
                  </a:lnTo>
                  <a:lnTo>
                    <a:pt x="11801" y="9322"/>
                  </a:lnTo>
                  <a:lnTo>
                    <a:pt x="11801" y="9242"/>
                  </a:lnTo>
                  <a:lnTo>
                    <a:pt x="11832" y="9242"/>
                  </a:lnTo>
                  <a:lnTo>
                    <a:pt x="11870" y="9095"/>
                  </a:lnTo>
                  <a:lnTo>
                    <a:pt x="11870" y="9175"/>
                  </a:lnTo>
                  <a:lnTo>
                    <a:pt x="11901" y="9175"/>
                  </a:lnTo>
                  <a:lnTo>
                    <a:pt x="11901" y="9095"/>
                  </a:lnTo>
                  <a:lnTo>
                    <a:pt x="11933" y="8961"/>
                  </a:lnTo>
                  <a:lnTo>
                    <a:pt x="11933" y="8453"/>
                  </a:lnTo>
                  <a:lnTo>
                    <a:pt x="11970" y="8306"/>
                  </a:lnTo>
                  <a:lnTo>
                    <a:pt x="11970" y="8239"/>
                  </a:lnTo>
                  <a:lnTo>
                    <a:pt x="12001" y="8239"/>
                  </a:lnTo>
                  <a:lnTo>
                    <a:pt x="12001" y="8092"/>
                  </a:lnTo>
                  <a:lnTo>
                    <a:pt x="12039" y="8011"/>
                  </a:lnTo>
                  <a:lnTo>
                    <a:pt x="12039" y="8092"/>
                  </a:lnTo>
                  <a:lnTo>
                    <a:pt x="12070" y="8011"/>
                  </a:lnTo>
                  <a:lnTo>
                    <a:pt x="12070" y="7945"/>
                  </a:lnTo>
                  <a:lnTo>
                    <a:pt x="12139" y="7797"/>
                  </a:lnTo>
                  <a:lnTo>
                    <a:pt x="12139" y="7945"/>
                  </a:lnTo>
                  <a:lnTo>
                    <a:pt x="12170" y="8011"/>
                  </a:lnTo>
                  <a:lnTo>
                    <a:pt x="12170" y="8092"/>
                  </a:lnTo>
                  <a:lnTo>
                    <a:pt x="12208" y="8092"/>
                  </a:lnTo>
                  <a:lnTo>
                    <a:pt x="12208" y="8011"/>
                  </a:lnTo>
                  <a:lnTo>
                    <a:pt x="12239" y="8011"/>
                  </a:lnTo>
                  <a:lnTo>
                    <a:pt x="12239" y="8092"/>
                  </a:lnTo>
                  <a:lnTo>
                    <a:pt x="12277" y="8159"/>
                  </a:lnTo>
                  <a:lnTo>
                    <a:pt x="12277" y="8306"/>
                  </a:lnTo>
                  <a:lnTo>
                    <a:pt x="12339" y="8306"/>
                  </a:lnTo>
                  <a:lnTo>
                    <a:pt x="12339" y="8239"/>
                  </a:lnTo>
                  <a:lnTo>
                    <a:pt x="12377" y="8011"/>
                  </a:lnTo>
                  <a:lnTo>
                    <a:pt x="12408" y="7945"/>
                  </a:lnTo>
                  <a:lnTo>
                    <a:pt x="12408" y="7878"/>
                  </a:lnTo>
                  <a:lnTo>
                    <a:pt x="12446" y="7731"/>
                  </a:lnTo>
                  <a:lnTo>
                    <a:pt x="12446" y="7650"/>
                  </a:lnTo>
                  <a:lnTo>
                    <a:pt x="12508" y="7517"/>
                  </a:lnTo>
                  <a:lnTo>
                    <a:pt x="12546" y="7517"/>
                  </a:lnTo>
                  <a:lnTo>
                    <a:pt x="12546" y="7436"/>
                  </a:lnTo>
                  <a:lnTo>
                    <a:pt x="12577" y="7289"/>
                  </a:lnTo>
                  <a:lnTo>
                    <a:pt x="12615" y="7155"/>
                  </a:lnTo>
                  <a:lnTo>
                    <a:pt x="12646" y="7155"/>
                  </a:lnTo>
                  <a:lnTo>
                    <a:pt x="12646" y="7075"/>
                  </a:lnTo>
                  <a:lnTo>
                    <a:pt x="12683" y="7008"/>
                  </a:lnTo>
                  <a:lnTo>
                    <a:pt x="12715" y="7075"/>
                  </a:lnTo>
                  <a:lnTo>
                    <a:pt x="12715" y="7155"/>
                  </a:lnTo>
                  <a:lnTo>
                    <a:pt x="12746" y="7222"/>
                  </a:lnTo>
                  <a:lnTo>
                    <a:pt x="12746" y="7289"/>
                  </a:lnTo>
                  <a:lnTo>
                    <a:pt x="12784" y="7369"/>
                  </a:lnTo>
                  <a:lnTo>
                    <a:pt x="12784" y="7222"/>
                  </a:lnTo>
                  <a:lnTo>
                    <a:pt x="12815" y="7222"/>
                  </a:lnTo>
                  <a:lnTo>
                    <a:pt x="12852" y="7289"/>
                  </a:lnTo>
                  <a:lnTo>
                    <a:pt x="12852" y="7369"/>
                  </a:lnTo>
                  <a:lnTo>
                    <a:pt x="12884" y="7436"/>
                  </a:lnTo>
                  <a:lnTo>
                    <a:pt x="12921" y="7436"/>
                  </a:lnTo>
                  <a:lnTo>
                    <a:pt x="12921" y="7222"/>
                  </a:lnTo>
                  <a:lnTo>
                    <a:pt x="12952" y="7222"/>
                  </a:lnTo>
                  <a:lnTo>
                    <a:pt x="12952" y="7289"/>
                  </a:lnTo>
                  <a:lnTo>
                    <a:pt x="12984" y="7289"/>
                  </a:lnTo>
                  <a:lnTo>
                    <a:pt x="12984" y="7222"/>
                  </a:lnTo>
                  <a:lnTo>
                    <a:pt x="13021" y="7222"/>
                  </a:lnTo>
                  <a:lnTo>
                    <a:pt x="13021" y="7289"/>
                  </a:lnTo>
                  <a:lnTo>
                    <a:pt x="13053" y="7369"/>
                  </a:lnTo>
                  <a:lnTo>
                    <a:pt x="13090" y="7369"/>
                  </a:lnTo>
                  <a:lnTo>
                    <a:pt x="13121" y="7289"/>
                  </a:lnTo>
                  <a:lnTo>
                    <a:pt x="13153" y="7517"/>
                  </a:lnTo>
                  <a:lnTo>
                    <a:pt x="13153" y="7650"/>
                  </a:lnTo>
                  <a:lnTo>
                    <a:pt x="13190" y="7797"/>
                  </a:lnTo>
                  <a:lnTo>
                    <a:pt x="13190" y="7945"/>
                  </a:lnTo>
                  <a:lnTo>
                    <a:pt x="13222" y="7945"/>
                  </a:lnTo>
                  <a:lnTo>
                    <a:pt x="13259" y="8159"/>
                  </a:lnTo>
                  <a:lnTo>
                    <a:pt x="13259" y="8373"/>
                  </a:lnTo>
                  <a:lnTo>
                    <a:pt x="13290" y="8520"/>
                  </a:lnTo>
                  <a:lnTo>
                    <a:pt x="13390" y="8520"/>
                  </a:lnTo>
                  <a:lnTo>
                    <a:pt x="13428" y="8453"/>
                  </a:lnTo>
                  <a:lnTo>
                    <a:pt x="13459" y="8453"/>
                  </a:lnTo>
                  <a:lnTo>
                    <a:pt x="13497" y="8600"/>
                  </a:lnTo>
                  <a:lnTo>
                    <a:pt x="13497" y="8667"/>
                  </a:lnTo>
                  <a:lnTo>
                    <a:pt x="13528" y="8667"/>
                  </a:lnTo>
                  <a:lnTo>
                    <a:pt x="13559" y="8600"/>
                  </a:lnTo>
                  <a:lnTo>
                    <a:pt x="13559" y="8734"/>
                  </a:lnTo>
                  <a:lnTo>
                    <a:pt x="13628" y="8881"/>
                  </a:lnTo>
                  <a:lnTo>
                    <a:pt x="13628" y="9242"/>
                  </a:lnTo>
                  <a:lnTo>
                    <a:pt x="13666" y="9322"/>
                  </a:lnTo>
                  <a:lnTo>
                    <a:pt x="13666" y="9242"/>
                  </a:lnTo>
                  <a:lnTo>
                    <a:pt x="13697" y="9175"/>
                  </a:lnTo>
                  <a:lnTo>
                    <a:pt x="13697" y="9095"/>
                  </a:lnTo>
                  <a:lnTo>
                    <a:pt x="13735" y="9095"/>
                  </a:lnTo>
                  <a:lnTo>
                    <a:pt x="13735" y="9175"/>
                  </a:lnTo>
                  <a:lnTo>
                    <a:pt x="13766" y="9389"/>
                  </a:lnTo>
                  <a:lnTo>
                    <a:pt x="13766" y="9536"/>
                  </a:lnTo>
                  <a:lnTo>
                    <a:pt x="13797" y="9603"/>
                  </a:lnTo>
                  <a:lnTo>
                    <a:pt x="13835" y="9603"/>
                  </a:lnTo>
                  <a:lnTo>
                    <a:pt x="13835" y="9683"/>
                  </a:lnTo>
                  <a:lnTo>
                    <a:pt x="13866" y="9817"/>
                  </a:lnTo>
                  <a:lnTo>
                    <a:pt x="13866" y="9897"/>
                  </a:lnTo>
                  <a:lnTo>
                    <a:pt x="13866" y="9750"/>
                  </a:lnTo>
                  <a:lnTo>
                    <a:pt x="13904" y="9683"/>
                  </a:lnTo>
                  <a:lnTo>
                    <a:pt x="13904" y="9175"/>
                  </a:lnTo>
                  <a:lnTo>
                    <a:pt x="13935" y="9028"/>
                  </a:lnTo>
                  <a:lnTo>
                    <a:pt x="13935" y="8881"/>
                  </a:lnTo>
                  <a:lnTo>
                    <a:pt x="13972" y="8734"/>
                  </a:lnTo>
                  <a:lnTo>
                    <a:pt x="13972" y="8814"/>
                  </a:lnTo>
                  <a:lnTo>
                    <a:pt x="14004" y="8961"/>
                  </a:lnTo>
                  <a:lnTo>
                    <a:pt x="14035" y="9095"/>
                  </a:lnTo>
                  <a:lnTo>
                    <a:pt x="14073" y="9175"/>
                  </a:lnTo>
                  <a:lnTo>
                    <a:pt x="14073" y="9095"/>
                  </a:lnTo>
                  <a:lnTo>
                    <a:pt x="14104" y="9095"/>
                  </a:lnTo>
                  <a:lnTo>
                    <a:pt x="14104" y="9242"/>
                  </a:lnTo>
                  <a:lnTo>
                    <a:pt x="14141" y="9242"/>
                  </a:lnTo>
                  <a:lnTo>
                    <a:pt x="14173" y="9389"/>
                  </a:lnTo>
                  <a:lnTo>
                    <a:pt x="14173" y="9322"/>
                  </a:lnTo>
                  <a:lnTo>
                    <a:pt x="14204" y="9389"/>
                  </a:lnTo>
                  <a:lnTo>
                    <a:pt x="14204" y="9536"/>
                  </a:lnTo>
                  <a:lnTo>
                    <a:pt x="14241" y="9603"/>
                  </a:lnTo>
                  <a:lnTo>
                    <a:pt x="14273" y="9536"/>
                  </a:lnTo>
                  <a:lnTo>
                    <a:pt x="14273" y="9456"/>
                  </a:lnTo>
                  <a:lnTo>
                    <a:pt x="14310" y="9536"/>
                  </a:lnTo>
                  <a:lnTo>
                    <a:pt x="14342" y="9683"/>
                  </a:lnTo>
                  <a:lnTo>
                    <a:pt x="14342" y="9817"/>
                  </a:lnTo>
                  <a:lnTo>
                    <a:pt x="14379" y="9817"/>
                  </a:lnTo>
                  <a:lnTo>
                    <a:pt x="14410" y="9897"/>
                  </a:lnTo>
                  <a:lnTo>
                    <a:pt x="14410" y="9964"/>
                  </a:lnTo>
                  <a:lnTo>
                    <a:pt x="14442" y="10044"/>
                  </a:lnTo>
                  <a:lnTo>
                    <a:pt x="14479" y="10178"/>
                  </a:lnTo>
                  <a:lnTo>
                    <a:pt x="14479" y="10472"/>
                  </a:lnTo>
                  <a:lnTo>
                    <a:pt x="14511" y="10539"/>
                  </a:lnTo>
                  <a:lnTo>
                    <a:pt x="14511" y="10686"/>
                  </a:lnTo>
                  <a:lnTo>
                    <a:pt x="14617" y="10686"/>
                  </a:lnTo>
                  <a:lnTo>
                    <a:pt x="14617" y="10833"/>
                  </a:lnTo>
                  <a:lnTo>
                    <a:pt x="14648" y="10900"/>
                  </a:lnTo>
                  <a:lnTo>
                    <a:pt x="14648" y="10981"/>
                  </a:lnTo>
                  <a:lnTo>
                    <a:pt x="14679" y="10981"/>
                  </a:lnTo>
                  <a:lnTo>
                    <a:pt x="14679" y="10900"/>
                  </a:lnTo>
                  <a:lnTo>
                    <a:pt x="14717" y="10900"/>
                  </a:lnTo>
                  <a:lnTo>
                    <a:pt x="14748" y="10981"/>
                  </a:lnTo>
                  <a:lnTo>
                    <a:pt x="14748" y="11195"/>
                  </a:lnTo>
                  <a:lnTo>
                    <a:pt x="14786" y="11261"/>
                  </a:lnTo>
                  <a:lnTo>
                    <a:pt x="14786" y="11342"/>
                  </a:lnTo>
                  <a:lnTo>
                    <a:pt x="14817" y="11489"/>
                  </a:lnTo>
                  <a:lnTo>
                    <a:pt x="14817" y="11556"/>
                  </a:lnTo>
                  <a:lnTo>
                    <a:pt x="14817" y="11195"/>
                  </a:lnTo>
                  <a:lnTo>
                    <a:pt x="14848" y="11047"/>
                  </a:lnTo>
                  <a:lnTo>
                    <a:pt x="14886" y="11128"/>
                  </a:lnTo>
                  <a:lnTo>
                    <a:pt x="14886" y="11261"/>
                  </a:lnTo>
                  <a:lnTo>
                    <a:pt x="14955" y="11261"/>
                  </a:lnTo>
                  <a:lnTo>
                    <a:pt x="14986" y="11342"/>
                  </a:lnTo>
                  <a:lnTo>
                    <a:pt x="14986" y="11409"/>
                  </a:lnTo>
                  <a:lnTo>
                    <a:pt x="15024" y="11556"/>
                  </a:lnTo>
                  <a:lnTo>
                    <a:pt x="15055" y="11489"/>
                  </a:lnTo>
                  <a:lnTo>
                    <a:pt x="15055" y="11342"/>
                  </a:lnTo>
                  <a:lnTo>
                    <a:pt x="15086" y="11195"/>
                  </a:lnTo>
                  <a:lnTo>
                    <a:pt x="15086" y="11047"/>
                  </a:lnTo>
                  <a:lnTo>
                    <a:pt x="15124" y="10900"/>
                  </a:lnTo>
                  <a:lnTo>
                    <a:pt x="15155" y="10767"/>
                  </a:lnTo>
                  <a:lnTo>
                    <a:pt x="15155" y="10833"/>
                  </a:lnTo>
                  <a:lnTo>
                    <a:pt x="15193" y="10981"/>
                  </a:lnTo>
                  <a:lnTo>
                    <a:pt x="15193" y="11195"/>
                  </a:lnTo>
                  <a:lnTo>
                    <a:pt x="15224" y="11128"/>
                  </a:lnTo>
                  <a:lnTo>
                    <a:pt x="15255" y="11128"/>
                  </a:lnTo>
                  <a:lnTo>
                    <a:pt x="15293" y="10981"/>
                  </a:lnTo>
                  <a:lnTo>
                    <a:pt x="15293" y="10900"/>
                  </a:lnTo>
                  <a:lnTo>
                    <a:pt x="15324" y="10900"/>
                  </a:lnTo>
                  <a:lnTo>
                    <a:pt x="15324" y="10833"/>
                  </a:lnTo>
                  <a:lnTo>
                    <a:pt x="15362" y="10833"/>
                  </a:lnTo>
                  <a:lnTo>
                    <a:pt x="15393" y="10900"/>
                  </a:lnTo>
                  <a:lnTo>
                    <a:pt x="15393" y="11047"/>
                  </a:lnTo>
                  <a:lnTo>
                    <a:pt x="15430" y="11128"/>
                  </a:lnTo>
                  <a:lnTo>
                    <a:pt x="15430" y="11195"/>
                  </a:lnTo>
                  <a:lnTo>
                    <a:pt x="15462" y="11195"/>
                  </a:lnTo>
                  <a:lnTo>
                    <a:pt x="15493" y="11261"/>
                  </a:lnTo>
                  <a:lnTo>
                    <a:pt x="15493" y="11703"/>
                  </a:lnTo>
                  <a:lnTo>
                    <a:pt x="15530" y="11850"/>
                  </a:lnTo>
                  <a:lnTo>
                    <a:pt x="15562" y="11984"/>
                  </a:lnTo>
                  <a:lnTo>
                    <a:pt x="15562" y="12345"/>
                  </a:lnTo>
                  <a:lnTo>
                    <a:pt x="15599" y="12425"/>
                  </a:lnTo>
                  <a:lnTo>
                    <a:pt x="15599" y="12639"/>
                  </a:lnTo>
                  <a:lnTo>
                    <a:pt x="15631" y="12706"/>
                  </a:lnTo>
                  <a:lnTo>
                    <a:pt x="15631" y="12786"/>
                  </a:lnTo>
                  <a:lnTo>
                    <a:pt x="15668" y="12706"/>
                  </a:lnTo>
                  <a:lnTo>
                    <a:pt x="15699" y="12786"/>
                  </a:lnTo>
                  <a:lnTo>
                    <a:pt x="15731" y="13000"/>
                  </a:lnTo>
                  <a:lnTo>
                    <a:pt x="15768" y="13214"/>
                  </a:lnTo>
                  <a:lnTo>
                    <a:pt x="15768" y="13294"/>
                  </a:lnTo>
                  <a:lnTo>
                    <a:pt x="15800" y="13428"/>
                  </a:lnTo>
                  <a:lnTo>
                    <a:pt x="15800" y="13508"/>
                  </a:lnTo>
                  <a:lnTo>
                    <a:pt x="15837" y="13722"/>
                  </a:lnTo>
                  <a:lnTo>
                    <a:pt x="15868" y="13722"/>
                  </a:lnTo>
                  <a:lnTo>
                    <a:pt x="15868" y="13869"/>
                  </a:lnTo>
                  <a:lnTo>
                    <a:pt x="15900" y="14017"/>
                  </a:lnTo>
                  <a:lnTo>
                    <a:pt x="15937" y="14083"/>
                  </a:lnTo>
                  <a:lnTo>
                    <a:pt x="15937" y="14150"/>
                  </a:lnTo>
                  <a:lnTo>
                    <a:pt x="15968" y="14083"/>
                  </a:lnTo>
                  <a:lnTo>
                    <a:pt x="15968" y="13722"/>
                  </a:lnTo>
                  <a:lnTo>
                    <a:pt x="16006" y="13428"/>
                  </a:lnTo>
                  <a:lnTo>
                    <a:pt x="16006" y="12706"/>
                  </a:lnTo>
                  <a:lnTo>
                    <a:pt x="16037" y="12572"/>
                  </a:lnTo>
                  <a:lnTo>
                    <a:pt x="16037" y="12786"/>
                  </a:lnTo>
                  <a:lnTo>
                    <a:pt x="16075" y="13000"/>
                  </a:lnTo>
                  <a:lnTo>
                    <a:pt x="16075" y="13147"/>
                  </a:lnTo>
                  <a:lnTo>
                    <a:pt x="16106" y="13147"/>
                  </a:lnTo>
                  <a:lnTo>
                    <a:pt x="16106" y="13067"/>
                  </a:lnTo>
                  <a:lnTo>
                    <a:pt x="16175" y="13067"/>
                  </a:lnTo>
                  <a:lnTo>
                    <a:pt x="16175" y="12853"/>
                  </a:lnTo>
                  <a:lnTo>
                    <a:pt x="16244" y="12853"/>
                  </a:lnTo>
                  <a:lnTo>
                    <a:pt x="16244" y="13067"/>
                  </a:lnTo>
                  <a:lnTo>
                    <a:pt x="16275" y="13361"/>
                  </a:lnTo>
                  <a:lnTo>
                    <a:pt x="16275" y="13428"/>
                  </a:lnTo>
                  <a:lnTo>
                    <a:pt x="16306" y="13508"/>
                  </a:lnTo>
                  <a:lnTo>
                    <a:pt x="16413" y="13508"/>
                  </a:lnTo>
                  <a:lnTo>
                    <a:pt x="16413" y="13722"/>
                  </a:lnTo>
                  <a:lnTo>
                    <a:pt x="16444" y="13869"/>
                  </a:lnTo>
                  <a:lnTo>
                    <a:pt x="16482" y="13936"/>
                  </a:lnTo>
                  <a:lnTo>
                    <a:pt x="16482" y="14017"/>
                  </a:lnTo>
                  <a:lnTo>
                    <a:pt x="16544" y="14017"/>
                  </a:lnTo>
                  <a:lnTo>
                    <a:pt x="16544" y="14150"/>
                  </a:lnTo>
                  <a:lnTo>
                    <a:pt x="16582" y="14083"/>
                  </a:lnTo>
                  <a:lnTo>
                    <a:pt x="16582" y="14017"/>
                  </a:lnTo>
                  <a:lnTo>
                    <a:pt x="16613" y="14017"/>
                  </a:lnTo>
                  <a:lnTo>
                    <a:pt x="16613" y="13936"/>
                  </a:lnTo>
                  <a:lnTo>
                    <a:pt x="16651" y="13936"/>
                  </a:lnTo>
                  <a:lnTo>
                    <a:pt x="16682" y="14017"/>
                  </a:lnTo>
                  <a:lnTo>
                    <a:pt x="16682" y="14150"/>
                  </a:lnTo>
                  <a:lnTo>
                    <a:pt x="16719" y="14297"/>
                  </a:lnTo>
                  <a:lnTo>
                    <a:pt x="16751" y="14378"/>
                  </a:lnTo>
                  <a:lnTo>
                    <a:pt x="16751" y="14525"/>
                  </a:lnTo>
                  <a:lnTo>
                    <a:pt x="16782" y="14592"/>
                  </a:lnTo>
                  <a:lnTo>
                    <a:pt x="16819" y="14659"/>
                  </a:lnTo>
                  <a:lnTo>
                    <a:pt x="16819" y="15020"/>
                  </a:lnTo>
                  <a:lnTo>
                    <a:pt x="16851" y="15314"/>
                  </a:lnTo>
                  <a:lnTo>
                    <a:pt x="16888" y="15381"/>
                  </a:lnTo>
                  <a:lnTo>
                    <a:pt x="16888" y="15528"/>
                  </a:lnTo>
                  <a:lnTo>
                    <a:pt x="16920" y="15461"/>
                  </a:lnTo>
                  <a:lnTo>
                    <a:pt x="16920" y="15314"/>
                  </a:lnTo>
                  <a:lnTo>
                    <a:pt x="16951" y="15100"/>
                  </a:lnTo>
                  <a:lnTo>
                    <a:pt x="16951" y="14886"/>
                  </a:lnTo>
                  <a:lnTo>
                    <a:pt x="16988" y="14886"/>
                  </a:lnTo>
                  <a:lnTo>
                    <a:pt x="16988" y="15167"/>
                  </a:lnTo>
                  <a:lnTo>
                    <a:pt x="17020" y="15381"/>
                  </a:lnTo>
                  <a:lnTo>
                    <a:pt x="17057" y="15608"/>
                  </a:lnTo>
                  <a:lnTo>
                    <a:pt x="17057" y="15822"/>
                  </a:lnTo>
                  <a:lnTo>
                    <a:pt x="17089" y="15889"/>
                  </a:lnTo>
                  <a:lnTo>
                    <a:pt x="17089" y="15969"/>
                  </a:lnTo>
                  <a:lnTo>
                    <a:pt x="17126" y="15969"/>
                  </a:lnTo>
                  <a:lnTo>
                    <a:pt x="17157" y="16036"/>
                  </a:lnTo>
                  <a:lnTo>
                    <a:pt x="17157" y="16183"/>
                  </a:lnTo>
                  <a:lnTo>
                    <a:pt x="17189" y="16397"/>
                  </a:lnTo>
                  <a:lnTo>
                    <a:pt x="17226" y="16544"/>
                  </a:lnTo>
                  <a:lnTo>
                    <a:pt x="17257" y="16758"/>
                  </a:lnTo>
                  <a:lnTo>
                    <a:pt x="17257" y="16972"/>
                  </a:lnTo>
                  <a:lnTo>
                    <a:pt x="17295" y="16972"/>
                  </a:lnTo>
                  <a:lnTo>
                    <a:pt x="17295" y="17120"/>
                  </a:lnTo>
                  <a:lnTo>
                    <a:pt x="17326" y="17267"/>
                  </a:lnTo>
                  <a:lnTo>
                    <a:pt x="17326" y="17547"/>
                  </a:lnTo>
                  <a:lnTo>
                    <a:pt x="17364" y="17695"/>
                  </a:lnTo>
                  <a:lnTo>
                    <a:pt x="17364" y="17842"/>
                  </a:lnTo>
                  <a:lnTo>
                    <a:pt x="17395" y="17909"/>
                  </a:lnTo>
                  <a:lnTo>
                    <a:pt x="17426" y="17909"/>
                  </a:lnTo>
                  <a:lnTo>
                    <a:pt x="17426" y="16906"/>
                  </a:lnTo>
                  <a:lnTo>
                    <a:pt x="17464" y="16611"/>
                  </a:lnTo>
                  <a:lnTo>
                    <a:pt x="17464" y="16330"/>
                  </a:lnTo>
                  <a:lnTo>
                    <a:pt x="17495" y="16397"/>
                  </a:lnTo>
                  <a:lnTo>
                    <a:pt x="17495" y="16464"/>
                  </a:lnTo>
                  <a:lnTo>
                    <a:pt x="17533" y="16330"/>
                  </a:lnTo>
                  <a:lnTo>
                    <a:pt x="17533" y="14953"/>
                  </a:lnTo>
                  <a:lnTo>
                    <a:pt x="17564" y="14297"/>
                  </a:lnTo>
                  <a:lnTo>
                    <a:pt x="17564" y="13294"/>
                  </a:lnTo>
                  <a:lnTo>
                    <a:pt x="17595" y="13000"/>
                  </a:lnTo>
                  <a:lnTo>
                    <a:pt x="17595" y="12933"/>
                  </a:lnTo>
                  <a:lnTo>
                    <a:pt x="17595" y="13000"/>
                  </a:lnTo>
                  <a:lnTo>
                    <a:pt x="17633" y="13067"/>
                  </a:lnTo>
                  <a:lnTo>
                    <a:pt x="17633" y="13147"/>
                  </a:lnTo>
                  <a:lnTo>
                    <a:pt x="17633" y="13067"/>
                  </a:lnTo>
                  <a:lnTo>
                    <a:pt x="17664" y="13000"/>
                  </a:lnTo>
                  <a:lnTo>
                    <a:pt x="17664" y="12933"/>
                  </a:lnTo>
                  <a:lnTo>
                    <a:pt x="17664" y="13147"/>
                  </a:lnTo>
                  <a:lnTo>
                    <a:pt x="17702" y="13575"/>
                  </a:lnTo>
                  <a:lnTo>
                    <a:pt x="17702" y="14445"/>
                  </a:lnTo>
                  <a:lnTo>
                    <a:pt x="17733" y="14739"/>
                  </a:lnTo>
                  <a:lnTo>
                    <a:pt x="17733" y="14886"/>
                  </a:lnTo>
                  <a:lnTo>
                    <a:pt x="17771" y="14886"/>
                  </a:lnTo>
                  <a:lnTo>
                    <a:pt x="17771" y="15020"/>
                  </a:lnTo>
                  <a:lnTo>
                    <a:pt x="17802" y="15100"/>
                  </a:lnTo>
                  <a:lnTo>
                    <a:pt x="17802" y="14886"/>
                  </a:lnTo>
                  <a:lnTo>
                    <a:pt x="17833" y="14592"/>
                  </a:lnTo>
                  <a:lnTo>
                    <a:pt x="17833" y="14297"/>
                  </a:lnTo>
                  <a:lnTo>
                    <a:pt x="17871" y="13936"/>
                  </a:lnTo>
                  <a:lnTo>
                    <a:pt x="17902" y="13789"/>
                  </a:lnTo>
                  <a:lnTo>
                    <a:pt x="17902" y="13655"/>
                  </a:lnTo>
                  <a:lnTo>
                    <a:pt x="17940" y="13789"/>
                  </a:lnTo>
                  <a:lnTo>
                    <a:pt x="17940" y="14017"/>
                  </a:lnTo>
                  <a:lnTo>
                    <a:pt x="17971" y="14017"/>
                  </a:lnTo>
                  <a:lnTo>
                    <a:pt x="17971" y="13655"/>
                  </a:lnTo>
                  <a:lnTo>
                    <a:pt x="18002" y="13575"/>
                  </a:lnTo>
                  <a:lnTo>
                    <a:pt x="18002" y="13508"/>
                  </a:lnTo>
                  <a:lnTo>
                    <a:pt x="18040" y="13508"/>
                  </a:lnTo>
                  <a:lnTo>
                    <a:pt x="18040" y="13722"/>
                  </a:lnTo>
                  <a:lnTo>
                    <a:pt x="18071" y="13869"/>
                  </a:lnTo>
                  <a:lnTo>
                    <a:pt x="18108" y="13789"/>
                  </a:lnTo>
                  <a:lnTo>
                    <a:pt x="18108" y="13508"/>
                  </a:lnTo>
                  <a:lnTo>
                    <a:pt x="18140" y="13294"/>
                  </a:lnTo>
                  <a:lnTo>
                    <a:pt x="18177" y="13147"/>
                  </a:lnTo>
                  <a:lnTo>
                    <a:pt x="18209" y="13294"/>
                  </a:lnTo>
                  <a:lnTo>
                    <a:pt x="18209" y="13361"/>
                  </a:lnTo>
                  <a:lnTo>
                    <a:pt x="18240" y="13508"/>
                  </a:lnTo>
                  <a:lnTo>
                    <a:pt x="18240" y="14017"/>
                  </a:lnTo>
                  <a:lnTo>
                    <a:pt x="18277" y="14017"/>
                  </a:lnTo>
                  <a:lnTo>
                    <a:pt x="18309" y="14231"/>
                  </a:lnTo>
                  <a:lnTo>
                    <a:pt x="18309" y="14659"/>
                  </a:lnTo>
                  <a:lnTo>
                    <a:pt x="18346" y="14886"/>
                  </a:lnTo>
                  <a:lnTo>
                    <a:pt x="18346" y="15822"/>
                  </a:lnTo>
                  <a:lnTo>
                    <a:pt x="18378" y="15822"/>
                  </a:lnTo>
                  <a:lnTo>
                    <a:pt x="18415" y="15675"/>
                  </a:lnTo>
                  <a:lnTo>
                    <a:pt x="18415" y="15247"/>
                  </a:lnTo>
                  <a:lnTo>
                    <a:pt x="18446" y="15100"/>
                  </a:lnTo>
                  <a:lnTo>
                    <a:pt x="18478" y="15100"/>
                  </a:lnTo>
                  <a:lnTo>
                    <a:pt x="18478" y="15247"/>
                  </a:lnTo>
                  <a:lnTo>
                    <a:pt x="18515" y="15381"/>
                  </a:lnTo>
                  <a:lnTo>
                    <a:pt x="18515" y="15461"/>
                  </a:lnTo>
                  <a:lnTo>
                    <a:pt x="18546" y="15314"/>
                  </a:lnTo>
                  <a:lnTo>
                    <a:pt x="18546" y="15020"/>
                  </a:lnTo>
                  <a:lnTo>
                    <a:pt x="18584" y="14953"/>
                  </a:lnTo>
                  <a:lnTo>
                    <a:pt x="18584" y="15020"/>
                  </a:lnTo>
                  <a:lnTo>
                    <a:pt x="18615" y="15167"/>
                  </a:lnTo>
                  <a:lnTo>
                    <a:pt x="18647" y="15247"/>
                  </a:lnTo>
                  <a:lnTo>
                    <a:pt x="18684" y="15167"/>
                  </a:lnTo>
                  <a:lnTo>
                    <a:pt x="18684" y="14806"/>
                  </a:lnTo>
                  <a:lnTo>
                    <a:pt x="18715" y="14592"/>
                  </a:lnTo>
                  <a:lnTo>
                    <a:pt x="18715" y="14445"/>
                  </a:lnTo>
                  <a:lnTo>
                    <a:pt x="18753" y="14378"/>
                  </a:lnTo>
                  <a:lnTo>
                    <a:pt x="18784" y="14445"/>
                  </a:lnTo>
                  <a:lnTo>
                    <a:pt x="18822" y="14592"/>
                  </a:lnTo>
                  <a:lnTo>
                    <a:pt x="18822" y="14739"/>
                  </a:lnTo>
                  <a:lnTo>
                    <a:pt x="18853" y="14659"/>
                  </a:lnTo>
                  <a:lnTo>
                    <a:pt x="18884" y="14806"/>
                  </a:lnTo>
                  <a:lnTo>
                    <a:pt x="18884" y="14953"/>
                  </a:lnTo>
                  <a:lnTo>
                    <a:pt x="18922" y="14953"/>
                  </a:lnTo>
                  <a:lnTo>
                    <a:pt x="18922" y="14886"/>
                  </a:lnTo>
                  <a:lnTo>
                    <a:pt x="18953" y="14806"/>
                  </a:lnTo>
                  <a:lnTo>
                    <a:pt x="18953" y="14739"/>
                  </a:lnTo>
                  <a:lnTo>
                    <a:pt x="18991" y="14739"/>
                  </a:lnTo>
                  <a:lnTo>
                    <a:pt x="19022" y="14886"/>
                  </a:lnTo>
                  <a:lnTo>
                    <a:pt x="19022" y="15381"/>
                  </a:lnTo>
                  <a:lnTo>
                    <a:pt x="19053" y="15528"/>
                  </a:lnTo>
                  <a:lnTo>
                    <a:pt x="19091" y="15528"/>
                  </a:lnTo>
                  <a:lnTo>
                    <a:pt x="19122" y="15608"/>
                  </a:lnTo>
                  <a:lnTo>
                    <a:pt x="19122" y="16397"/>
                  </a:lnTo>
                  <a:lnTo>
                    <a:pt x="19160" y="16464"/>
                  </a:lnTo>
                  <a:lnTo>
                    <a:pt x="19160" y="16544"/>
                  </a:lnTo>
                  <a:lnTo>
                    <a:pt x="19191" y="16544"/>
                  </a:lnTo>
                  <a:lnTo>
                    <a:pt x="19191" y="16825"/>
                  </a:lnTo>
                  <a:lnTo>
                    <a:pt x="19229" y="16972"/>
                  </a:lnTo>
                  <a:lnTo>
                    <a:pt x="19229" y="17120"/>
                  </a:lnTo>
                  <a:lnTo>
                    <a:pt x="19260" y="17120"/>
                  </a:lnTo>
                  <a:lnTo>
                    <a:pt x="19260" y="17547"/>
                  </a:lnTo>
                  <a:lnTo>
                    <a:pt x="19291" y="17628"/>
                  </a:lnTo>
                  <a:lnTo>
                    <a:pt x="19291" y="17695"/>
                  </a:lnTo>
                  <a:lnTo>
                    <a:pt x="19329" y="17628"/>
                  </a:lnTo>
                  <a:lnTo>
                    <a:pt x="19329" y="17481"/>
                  </a:lnTo>
                  <a:lnTo>
                    <a:pt x="19360" y="17414"/>
                  </a:lnTo>
                  <a:lnTo>
                    <a:pt x="19360" y="17481"/>
                  </a:lnTo>
                  <a:lnTo>
                    <a:pt x="19397" y="17547"/>
                  </a:lnTo>
                  <a:lnTo>
                    <a:pt x="19397" y="17842"/>
                  </a:lnTo>
                  <a:lnTo>
                    <a:pt x="19429" y="17989"/>
                  </a:lnTo>
                  <a:lnTo>
                    <a:pt x="19429" y="18056"/>
                  </a:lnTo>
                  <a:lnTo>
                    <a:pt x="19466" y="18056"/>
                  </a:lnTo>
                  <a:lnTo>
                    <a:pt x="19466" y="18203"/>
                  </a:lnTo>
                  <a:lnTo>
                    <a:pt x="19498" y="18270"/>
                  </a:lnTo>
                  <a:lnTo>
                    <a:pt x="19529" y="18136"/>
                  </a:lnTo>
                  <a:lnTo>
                    <a:pt x="19529" y="17842"/>
                  </a:lnTo>
                  <a:lnTo>
                    <a:pt x="19566" y="17695"/>
                  </a:lnTo>
                  <a:lnTo>
                    <a:pt x="19598" y="17695"/>
                  </a:lnTo>
                  <a:lnTo>
                    <a:pt x="19598" y="17842"/>
                  </a:lnTo>
                  <a:lnTo>
                    <a:pt x="19635" y="17909"/>
                  </a:lnTo>
                  <a:lnTo>
                    <a:pt x="19667" y="17909"/>
                  </a:lnTo>
                  <a:lnTo>
                    <a:pt x="19667" y="18270"/>
                  </a:lnTo>
                  <a:lnTo>
                    <a:pt x="19698" y="18564"/>
                  </a:lnTo>
                  <a:lnTo>
                    <a:pt x="19735" y="18711"/>
                  </a:lnTo>
                  <a:lnTo>
                    <a:pt x="19735" y="18925"/>
                  </a:lnTo>
                  <a:lnTo>
                    <a:pt x="19804" y="19072"/>
                  </a:lnTo>
                  <a:lnTo>
                    <a:pt x="19804" y="19219"/>
                  </a:lnTo>
                  <a:lnTo>
                    <a:pt x="19835" y="19433"/>
                  </a:lnTo>
                  <a:lnTo>
                    <a:pt x="19873" y="19500"/>
                  </a:lnTo>
                  <a:lnTo>
                    <a:pt x="19904" y="19500"/>
                  </a:lnTo>
                  <a:lnTo>
                    <a:pt x="19936" y="19353"/>
                  </a:lnTo>
                  <a:lnTo>
                    <a:pt x="19936" y="19286"/>
                  </a:lnTo>
                  <a:lnTo>
                    <a:pt x="19973" y="19353"/>
                  </a:lnTo>
                  <a:lnTo>
                    <a:pt x="20111" y="19647"/>
                  </a:lnTo>
                  <a:lnTo>
                    <a:pt x="20173" y="19794"/>
                  </a:lnTo>
                  <a:lnTo>
                    <a:pt x="20173" y="20222"/>
                  </a:lnTo>
                  <a:lnTo>
                    <a:pt x="20211" y="20370"/>
                  </a:lnTo>
                  <a:lnTo>
                    <a:pt x="20242" y="20370"/>
                  </a:lnTo>
                  <a:lnTo>
                    <a:pt x="20242" y="20517"/>
                  </a:lnTo>
                  <a:lnTo>
                    <a:pt x="20280" y="20664"/>
                  </a:lnTo>
                  <a:lnTo>
                    <a:pt x="20280" y="20731"/>
                  </a:lnTo>
                  <a:lnTo>
                    <a:pt x="20311" y="20878"/>
                  </a:lnTo>
                  <a:lnTo>
                    <a:pt x="20311" y="21386"/>
                  </a:lnTo>
                  <a:lnTo>
                    <a:pt x="20342" y="21306"/>
                  </a:lnTo>
                  <a:lnTo>
                    <a:pt x="20342" y="20945"/>
                  </a:lnTo>
                  <a:lnTo>
                    <a:pt x="20380" y="20664"/>
                  </a:lnTo>
                  <a:lnTo>
                    <a:pt x="20380" y="20156"/>
                  </a:lnTo>
                  <a:lnTo>
                    <a:pt x="20411" y="20075"/>
                  </a:lnTo>
                  <a:lnTo>
                    <a:pt x="20449" y="20075"/>
                  </a:lnTo>
                  <a:lnTo>
                    <a:pt x="20480" y="20156"/>
                  </a:lnTo>
                  <a:lnTo>
                    <a:pt x="20480" y="19794"/>
                  </a:lnTo>
                  <a:lnTo>
                    <a:pt x="20517" y="19500"/>
                  </a:lnTo>
                  <a:lnTo>
                    <a:pt x="20517" y="19286"/>
                  </a:lnTo>
                  <a:lnTo>
                    <a:pt x="20549" y="19072"/>
                  </a:lnTo>
                  <a:lnTo>
                    <a:pt x="20549" y="18631"/>
                  </a:lnTo>
                  <a:lnTo>
                    <a:pt x="20580" y="18631"/>
                  </a:lnTo>
                  <a:lnTo>
                    <a:pt x="20618" y="18711"/>
                  </a:lnTo>
                  <a:lnTo>
                    <a:pt x="20618" y="19433"/>
                  </a:lnTo>
                  <a:lnTo>
                    <a:pt x="20649" y="19647"/>
                  </a:lnTo>
                  <a:lnTo>
                    <a:pt x="20686" y="19794"/>
                  </a:lnTo>
                  <a:lnTo>
                    <a:pt x="20686" y="19861"/>
                  </a:lnTo>
                  <a:lnTo>
                    <a:pt x="20718" y="19861"/>
                  </a:lnTo>
                  <a:lnTo>
                    <a:pt x="20718" y="20008"/>
                  </a:lnTo>
                  <a:lnTo>
                    <a:pt x="20749" y="20303"/>
                  </a:lnTo>
                  <a:lnTo>
                    <a:pt x="20749" y="20945"/>
                  </a:lnTo>
                  <a:lnTo>
                    <a:pt x="20787" y="21025"/>
                  </a:lnTo>
                  <a:lnTo>
                    <a:pt x="20787" y="20798"/>
                  </a:lnTo>
                  <a:lnTo>
                    <a:pt x="20818" y="20731"/>
                  </a:lnTo>
                  <a:lnTo>
                    <a:pt x="20818" y="20945"/>
                  </a:lnTo>
                  <a:lnTo>
                    <a:pt x="20855" y="20945"/>
                  </a:lnTo>
                  <a:lnTo>
                    <a:pt x="20887" y="21025"/>
                  </a:lnTo>
                  <a:lnTo>
                    <a:pt x="20887" y="20945"/>
                  </a:lnTo>
                  <a:lnTo>
                    <a:pt x="20924" y="20878"/>
                  </a:lnTo>
                  <a:lnTo>
                    <a:pt x="20956" y="20878"/>
                  </a:lnTo>
                  <a:lnTo>
                    <a:pt x="20956" y="20664"/>
                  </a:lnTo>
                  <a:lnTo>
                    <a:pt x="20987" y="20370"/>
                  </a:lnTo>
                  <a:lnTo>
                    <a:pt x="21024" y="20222"/>
                  </a:lnTo>
                  <a:lnTo>
                    <a:pt x="21024" y="20156"/>
                  </a:lnTo>
                  <a:lnTo>
                    <a:pt x="21024" y="20303"/>
                  </a:lnTo>
                  <a:lnTo>
                    <a:pt x="21056" y="20436"/>
                  </a:lnTo>
                  <a:lnTo>
                    <a:pt x="21056" y="20584"/>
                  </a:lnTo>
                  <a:lnTo>
                    <a:pt x="21093" y="20798"/>
                  </a:lnTo>
                  <a:lnTo>
                    <a:pt x="21124" y="20945"/>
                  </a:lnTo>
                  <a:lnTo>
                    <a:pt x="21124" y="21159"/>
                  </a:lnTo>
                  <a:lnTo>
                    <a:pt x="21162" y="21306"/>
                  </a:lnTo>
                  <a:lnTo>
                    <a:pt x="21193" y="21306"/>
                  </a:lnTo>
                  <a:lnTo>
                    <a:pt x="21193" y="21386"/>
                  </a:lnTo>
                  <a:lnTo>
                    <a:pt x="21225" y="21520"/>
                  </a:lnTo>
                  <a:lnTo>
                    <a:pt x="21225" y="21600"/>
                  </a:lnTo>
                  <a:lnTo>
                    <a:pt x="21262" y="21520"/>
                  </a:lnTo>
                  <a:lnTo>
                    <a:pt x="21262" y="21386"/>
                  </a:lnTo>
                  <a:lnTo>
                    <a:pt x="21293" y="21239"/>
                  </a:lnTo>
                  <a:lnTo>
                    <a:pt x="21331" y="21092"/>
                  </a:lnTo>
                  <a:lnTo>
                    <a:pt x="21362" y="21025"/>
                  </a:lnTo>
                  <a:lnTo>
                    <a:pt x="21394" y="20945"/>
                  </a:lnTo>
                  <a:lnTo>
                    <a:pt x="21394" y="20878"/>
                  </a:lnTo>
                  <a:lnTo>
                    <a:pt x="21431" y="20945"/>
                  </a:lnTo>
                  <a:lnTo>
                    <a:pt x="21431" y="20878"/>
                  </a:lnTo>
                  <a:lnTo>
                    <a:pt x="21462" y="20878"/>
                  </a:lnTo>
                  <a:lnTo>
                    <a:pt x="21462" y="20945"/>
                  </a:lnTo>
                  <a:lnTo>
                    <a:pt x="21500" y="21159"/>
                  </a:lnTo>
                  <a:lnTo>
                    <a:pt x="21500" y="21386"/>
                  </a:lnTo>
                  <a:lnTo>
                    <a:pt x="21531" y="21386"/>
                  </a:lnTo>
                  <a:lnTo>
                    <a:pt x="21531" y="21239"/>
                  </a:lnTo>
                  <a:lnTo>
                    <a:pt x="21569" y="21159"/>
                  </a:lnTo>
                  <a:lnTo>
                    <a:pt x="21600" y="21025"/>
                  </a:lnTo>
                </a:path>
              </a:pathLst>
            </a:custGeom>
            <a:noFill/>
            <a:ln cap="flat" cmpd="sng" w="17450">
              <a:solidFill>
                <a:srgbClr val="A4C2F4"/>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06" name="Google Shape;206;p30"/>
            <p:cNvSpPr/>
            <p:nvPr/>
          </p:nvSpPr>
          <p:spPr>
            <a:xfrm>
              <a:off x="1514260" y="2086145"/>
              <a:ext cx="5813910" cy="34668"/>
            </a:xfrm>
            <a:custGeom>
              <a:rect b="b" l="l" r="r" t="t"/>
              <a:pathLst>
                <a:path extrusionOk="0" h="21600" w="21600">
                  <a:moveTo>
                    <a:pt x="0" y="10800"/>
                  </a:moveTo>
                  <a:lnTo>
                    <a:pt x="0" y="13255"/>
                  </a:lnTo>
                  <a:lnTo>
                    <a:pt x="31" y="10800"/>
                  </a:lnTo>
                  <a:lnTo>
                    <a:pt x="131" y="10800"/>
                  </a:lnTo>
                  <a:lnTo>
                    <a:pt x="131" y="13255"/>
                  </a:lnTo>
                  <a:lnTo>
                    <a:pt x="169" y="13255"/>
                  </a:lnTo>
                  <a:lnTo>
                    <a:pt x="200" y="10800"/>
                  </a:lnTo>
                  <a:lnTo>
                    <a:pt x="469" y="10800"/>
                  </a:lnTo>
                  <a:lnTo>
                    <a:pt x="507" y="13255"/>
                  </a:lnTo>
                  <a:lnTo>
                    <a:pt x="538" y="13255"/>
                  </a:lnTo>
                  <a:lnTo>
                    <a:pt x="576" y="10800"/>
                  </a:lnTo>
                  <a:lnTo>
                    <a:pt x="576" y="13255"/>
                  </a:lnTo>
                  <a:lnTo>
                    <a:pt x="644" y="13255"/>
                  </a:lnTo>
                  <a:lnTo>
                    <a:pt x="644" y="10800"/>
                  </a:lnTo>
                  <a:lnTo>
                    <a:pt x="707" y="10800"/>
                  </a:lnTo>
                  <a:lnTo>
                    <a:pt x="745" y="13255"/>
                  </a:lnTo>
                  <a:lnTo>
                    <a:pt x="776" y="13255"/>
                  </a:lnTo>
                  <a:lnTo>
                    <a:pt x="776" y="10800"/>
                  </a:lnTo>
                  <a:lnTo>
                    <a:pt x="813" y="13255"/>
                  </a:lnTo>
                  <a:lnTo>
                    <a:pt x="845" y="10800"/>
                  </a:lnTo>
                  <a:lnTo>
                    <a:pt x="876" y="10800"/>
                  </a:lnTo>
                  <a:lnTo>
                    <a:pt x="876" y="13255"/>
                  </a:lnTo>
                  <a:lnTo>
                    <a:pt x="914" y="10800"/>
                  </a:lnTo>
                  <a:lnTo>
                    <a:pt x="1014" y="10800"/>
                  </a:lnTo>
                  <a:lnTo>
                    <a:pt x="1014" y="8345"/>
                  </a:lnTo>
                  <a:lnTo>
                    <a:pt x="1051" y="10800"/>
                  </a:lnTo>
                  <a:lnTo>
                    <a:pt x="1151" y="10800"/>
                  </a:lnTo>
                  <a:lnTo>
                    <a:pt x="1151" y="13255"/>
                  </a:lnTo>
                  <a:lnTo>
                    <a:pt x="1183" y="10800"/>
                  </a:lnTo>
                  <a:lnTo>
                    <a:pt x="1220" y="13255"/>
                  </a:lnTo>
                  <a:lnTo>
                    <a:pt x="1251" y="13255"/>
                  </a:lnTo>
                  <a:lnTo>
                    <a:pt x="1289" y="10800"/>
                  </a:lnTo>
                  <a:lnTo>
                    <a:pt x="1289" y="8345"/>
                  </a:lnTo>
                  <a:lnTo>
                    <a:pt x="1320" y="10800"/>
                  </a:lnTo>
                  <a:lnTo>
                    <a:pt x="1320" y="13255"/>
                  </a:lnTo>
                  <a:lnTo>
                    <a:pt x="1352" y="13255"/>
                  </a:lnTo>
                  <a:lnTo>
                    <a:pt x="1352" y="10800"/>
                  </a:lnTo>
                  <a:lnTo>
                    <a:pt x="1489" y="10800"/>
                  </a:lnTo>
                  <a:lnTo>
                    <a:pt x="1521" y="8345"/>
                  </a:lnTo>
                  <a:lnTo>
                    <a:pt x="1558" y="10800"/>
                  </a:lnTo>
                  <a:lnTo>
                    <a:pt x="2034" y="10800"/>
                  </a:lnTo>
                  <a:lnTo>
                    <a:pt x="2065" y="8345"/>
                  </a:lnTo>
                  <a:lnTo>
                    <a:pt x="2102" y="10800"/>
                  </a:lnTo>
                  <a:lnTo>
                    <a:pt x="2340" y="10800"/>
                  </a:lnTo>
                  <a:lnTo>
                    <a:pt x="2371" y="13255"/>
                  </a:lnTo>
                  <a:lnTo>
                    <a:pt x="2403" y="10800"/>
                  </a:lnTo>
                  <a:lnTo>
                    <a:pt x="2440" y="10800"/>
                  </a:lnTo>
                  <a:lnTo>
                    <a:pt x="2472" y="8345"/>
                  </a:lnTo>
                  <a:lnTo>
                    <a:pt x="2509" y="10800"/>
                  </a:lnTo>
                  <a:lnTo>
                    <a:pt x="2641" y="10800"/>
                  </a:lnTo>
                  <a:lnTo>
                    <a:pt x="2678" y="13255"/>
                  </a:lnTo>
                  <a:lnTo>
                    <a:pt x="2709" y="10800"/>
                  </a:lnTo>
                  <a:lnTo>
                    <a:pt x="2878" y="10800"/>
                  </a:lnTo>
                  <a:lnTo>
                    <a:pt x="2916" y="13255"/>
                  </a:lnTo>
                  <a:lnTo>
                    <a:pt x="3016" y="13255"/>
                  </a:lnTo>
                  <a:lnTo>
                    <a:pt x="3047" y="10800"/>
                  </a:lnTo>
                  <a:lnTo>
                    <a:pt x="3085" y="13255"/>
                  </a:lnTo>
                  <a:lnTo>
                    <a:pt x="3085" y="10800"/>
                  </a:lnTo>
                  <a:lnTo>
                    <a:pt x="3116" y="10800"/>
                  </a:lnTo>
                  <a:lnTo>
                    <a:pt x="3154" y="13255"/>
                  </a:lnTo>
                  <a:lnTo>
                    <a:pt x="3185" y="10800"/>
                  </a:lnTo>
                  <a:lnTo>
                    <a:pt x="3354" y="10800"/>
                  </a:lnTo>
                  <a:lnTo>
                    <a:pt x="3391" y="13255"/>
                  </a:lnTo>
                  <a:lnTo>
                    <a:pt x="3423" y="13255"/>
                  </a:lnTo>
                  <a:lnTo>
                    <a:pt x="3454" y="10800"/>
                  </a:lnTo>
                  <a:lnTo>
                    <a:pt x="3492" y="13255"/>
                  </a:lnTo>
                  <a:lnTo>
                    <a:pt x="3492" y="10800"/>
                  </a:lnTo>
                  <a:lnTo>
                    <a:pt x="3523" y="13255"/>
                  </a:lnTo>
                  <a:lnTo>
                    <a:pt x="3560" y="13255"/>
                  </a:lnTo>
                  <a:lnTo>
                    <a:pt x="3592" y="10800"/>
                  </a:lnTo>
                  <a:lnTo>
                    <a:pt x="3623" y="10800"/>
                  </a:lnTo>
                  <a:lnTo>
                    <a:pt x="3660" y="13255"/>
                  </a:lnTo>
                  <a:lnTo>
                    <a:pt x="3692" y="10800"/>
                  </a:lnTo>
                  <a:lnTo>
                    <a:pt x="3798" y="10800"/>
                  </a:lnTo>
                  <a:lnTo>
                    <a:pt x="3798" y="8345"/>
                  </a:lnTo>
                  <a:lnTo>
                    <a:pt x="3798" y="10800"/>
                  </a:lnTo>
                  <a:lnTo>
                    <a:pt x="3829" y="10800"/>
                  </a:lnTo>
                  <a:lnTo>
                    <a:pt x="3861" y="13255"/>
                  </a:lnTo>
                  <a:lnTo>
                    <a:pt x="3861" y="10800"/>
                  </a:lnTo>
                  <a:lnTo>
                    <a:pt x="3898" y="10800"/>
                  </a:lnTo>
                  <a:lnTo>
                    <a:pt x="3930" y="13255"/>
                  </a:lnTo>
                  <a:lnTo>
                    <a:pt x="3967" y="10800"/>
                  </a:lnTo>
                  <a:lnTo>
                    <a:pt x="4136" y="10800"/>
                  </a:lnTo>
                  <a:lnTo>
                    <a:pt x="4167" y="8345"/>
                  </a:lnTo>
                  <a:lnTo>
                    <a:pt x="4205" y="10800"/>
                  </a:lnTo>
                  <a:lnTo>
                    <a:pt x="4205" y="13255"/>
                  </a:lnTo>
                  <a:lnTo>
                    <a:pt x="4236" y="10800"/>
                  </a:lnTo>
                  <a:lnTo>
                    <a:pt x="4712" y="10800"/>
                  </a:lnTo>
                  <a:lnTo>
                    <a:pt x="4743" y="8345"/>
                  </a:lnTo>
                  <a:lnTo>
                    <a:pt x="4781" y="10800"/>
                  </a:lnTo>
                  <a:lnTo>
                    <a:pt x="4812" y="8345"/>
                  </a:lnTo>
                  <a:lnTo>
                    <a:pt x="4849" y="10800"/>
                  </a:lnTo>
                  <a:lnTo>
                    <a:pt x="4912" y="10800"/>
                  </a:lnTo>
                  <a:lnTo>
                    <a:pt x="4949" y="8345"/>
                  </a:lnTo>
                  <a:lnTo>
                    <a:pt x="4981" y="10800"/>
                  </a:lnTo>
                  <a:lnTo>
                    <a:pt x="5694" y="10800"/>
                  </a:lnTo>
                  <a:lnTo>
                    <a:pt x="5732" y="13255"/>
                  </a:lnTo>
                  <a:lnTo>
                    <a:pt x="5794" y="13255"/>
                  </a:lnTo>
                  <a:lnTo>
                    <a:pt x="5832" y="10800"/>
                  </a:lnTo>
                  <a:lnTo>
                    <a:pt x="6001" y="10800"/>
                  </a:lnTo>
                  <a:lnTo>
                    <a:pt x="6032" y="13255"/>
                  </a:lnTo>
                  <a:lnTo>
                    <a:pt x="6070" y="13255"/>
                  </a:lnTo>
                  <a:lnTo>
                    <a:pt x="6070" y="10800"/>
                  </a:lnTo>
                  <a:lnTo>
                    <a:pt x="6101" y="10800"/>
                  </a:lnTo>
                  <a:lnTo>
                    <a:pt x="6138" y="8345"/>
                  </a:lnTo>
                  <a:lnTo>
                    <a:pt x="6138" y="10800"/>
                  </a:lnTo>
                  <a:lnTo>
                    <a:pt x="6170" y="13255"/>
                  </a:lnTo>
                  <a:lnTo>
                    <a:pt x="6201" y="10800"/>
                  </a:lnTo>
                  <a:lnTo>
                    <a:pt x="6201" y="13255"/>
                  </a:lnTo>
                  <a:lnTo>
                    <a:pt x="6238" y="10800"/>
                  </a:lnTo>
                  <a:lnTo>
                    <a:pt x="6238" y="8345"/>
                  </a:lnTo>
                  <a:lnTo>
                    <a:pt x="6270" y="10800"/>
                  </a:lnTo>
                  <a:lnTo>
                    <a:pt x="6270" y="13255"/>
                  </a:lnTo>
                  <a:lnTo>
                    <a:pt x="6307" y="10800"/>
                  </a:lnTo>
                  <a:lnTo>
                    <a:pt x="6307" y="13255"/>
                  </a:lnTo>
                  <a:lnTo>
                    <a:pt x="6339" y="13255"/>
                  </a:lnTo>
                  <a:lnTo>
                    <a:pt x="6339" y="10800"/>
                  </a:lnTo>
                  <a:lnTo>
                    <a:pt x="6370" y="13255"/>
                  </a:lnTo>
                  <a:lnTo>
                    <a:pt x="6407" y="10800"/>
                  </a:lnTo>
                  <a:lnTo>
                    <a:pt x="6407" y="8345"/>
                  </a:lnTo>
                  <a:lnTo>
                    <a:pt x="6407" y="10800"/>
                  </a:lnTo>
                  <a:lnTo>
                    <a:pt x="6576" y="10800"/>
                  </a:lnTo>
                  <a:lnTo>
                    <a:pt x="6576" y="13255"/>
                  </a:lnTo>
                  <a:lnTo>
                    <a:pt x="6608" y="10800"/>
                  </a:lnTo>
                  <a:lnTo>
                    <a:pt x="6645" y="10800"/>
                  </a:lnTo>
                  <a:lnTo>
                    <a:pt x="6676" y="8345"/>
                  </a:lnTo>
                  <a:lnTo>
                    <a:pt x="6676" y="10800"/>
                  </a:lnTo>
                  <a:lnTo>
                    <a:pt x="6783" y="10800"/>
                  </a:lnTo>
                  <a:lnTo>
                    <a:pt x="6814" y="13255"/>
                  </a:lnTo>
                  <a:lnTo>
                    <a:pt x="6845" y="10800"/>
                  </a:lnTo>
                  <a:lnTo>
                    <a:pt x="6952" y="10800"/>
                  </a:lnTo>
                  <a:lnTo>
                    <a:pt x="6983" y="8345"/>
                  </a:lnTo>
                  <a:lnTo>
                    <a:pt x="7014" y="8345"/>
                  </a:lnTo>
                  <a:lnTo>
                    <a:pt x="7052" y="10800"/>
                  </a:lnTo>
                  <a:lnTo>
                    <a:pt x="7083" y="10800"/>
                  </a:lnTo>
                  <a:lnTo>
                    <a:pt x="7121" y="13255"/>
                  </a:lnTo>
                  <a:lnTo>
                    <a:pt x="7121" y="10800"/>
                  </a:lnTo>
                  <a:lnTo>
                    <a:pt x="7152" y="13255"/>
                  </a:lnTo>
                  <a:lnTo>
                    <a:pt x="7190" y="13255"/>
                  </a:lnTo>
                  <a:lnTo>
                    <a:pt x="7221" y="10800"/>
                  </a:lnTo>
                  <a:lnTo>
                    <a:pt x="7221" y="13255"/>
                  </a:lnTo>
                  <a:lnTo>
                    <a:pt x="7290" y="13255"/>
                  </a:lnTo>
                  <a:lnTo>
                    <a:pt x="7321" y="16200"/>
                  </a:lnTo>
                  <a:lnTo>
                    <a:pt x="7321" y="13255"/>
                  </a:lnTo>
                  <a:lnTo>
                    <a:pt x="7359" y="13255"/>
                  </a:lnTo>
                  <a:lnTo>
                    <a:pt x="7359" y="18655"/>
                  </a:lnTo>
                  <a:lnTo>
                    <a:pt x="7390" y="16200"/>
                  </a:lnTo>
                  <a:lnTo>
                    <a:pt x="7390" y="13255"/>
                  </a:lnTo>
                  <a:lnTo>
                    <a:pt x="7427" y="10800"/>
                  </a:lnTo>
                  <a:lnTo>
                    <a:pt x="7490" y="10800"/>
                  </a:lnTo>
                  <a:lnTo>
                    <a:pt x="7490" y="16200"/>
                  </a:lnTo>
                  <a:lnTo>
                    <a:pt x="7527" y="13255"/>
                  </a:lnTo>
                  <a:lnTo>
                    <a:pt x="7596" y="13255"/>
                  </a:lnTo>
                  <a:lnTo>
                    <a:pt x="7628" y="10800"/>
                  </a:lnTo>
                  <a:lnTo>
                    <a:pt x="7659" y="13255"/>
                  </a:lnTo>
                  <a:lnTo>
                    <a:pt x="7765" y="13255"/>
                  </a:lnTo>
                  <a:lnTo>
                    <a:pt x="7765" y="10800"/>
                  </a:lnTo>
                  <a:lnTo>
                    <a:pt x="7797" y="13255"/>
                  </a:lnTo>
                  <a:lnTo>
                    <a:pt x="7834" y="10800"/>
                  </a:lnTo>
                  <a:lnTo>
                    <a:pt x="7897" y="10800"/>
                  </a:lnTo>
                  <a:lnTo>
                    <a:pt x="7934" y="13255"/>
                  </a:lnTo>
                  <a:lnTo>
                    <a:pt x="7965" y="13255"/>
                  </a:lnTo>
                  <a:lnTo>
                    <a:pt x="8003" y="10800"/>
                  </a:lnTo>
                  <a:lnTo>
                    <a:pt x="8034" y="16200"/>
                  </a:lnTo>
                  <a:lnTo>
                    <a:pt x="8066" y="16200"/>
                  </a:lnTo>
                  <a:lnTo>
                    <a:pt x="8066" y="13255"/>
                  </a:lnTo>
                  <a:lnTo>
                    <a:pt x="8103" y="10800"/>
                  </a:lnTo>
                  <a:lnTo>
                    <a:pt x="8103" y="13255"/>
                  </a:lnTo>
                  <a:lnTo>
                    <a:pt x="8134" y="16200"/>
                  </a:lnTo>
                  <a:lnTo>
                    <a:pt x="8134" y="10800"/>
                  </a:lnTo>
                  <a:lnTo>
                    <a:pt x="8172" y="10800"/>
                  </a:lnTo>
                  <a:lnTo>
                    <a:pt x="8203" y="13255"/>
                  </a:lnTo>
                  <a:lnTo>
                    <a:pt x="8203" y="16200"/>
                  </a:lnTo>
                  <a:lnTo>
                    <a:pt x="8203" y="13255"/>
                  </a:lnTo>
                  <a:lnTo>
                    <a:pt x="8272" y="13255"/>
                  </a:lnTo>
                  <a:lnTo>
                    <a:pt x="8303" y="10800"/>
                  </a:lnTo>
                  <a:lnTo>
                    <a:pt x="8341" y="10800"/>
                  </a:lnTo>
                  <a:lnTo>
                    <a:pt x="8341" y="13255"/>
                  </a:lnTo>
                  <a:lnTo>
                    <a:pt x="8372" y="16200"/>
                  </a:lnTo>
                  <a:lnTo>
                    <a:pt x="8410" y="13255"/>
                  </a:lnTo>
                  <a:lnTo>
                    <a:pt x="8410" y="16200"/>
                  </a:lnTo>
                  <a:lnTo>
                    <a:pt x="8441" y="13255"/>
                  </a:lnTo>
                  <a:lnTo>
                    <a:pt x="8479" y="13255"/>
                  </a:lnTo>
                  <a:lnTo>
                    <a:pt x="8510" y="16200"/>
                  </a:lnTo>
                  <a:lnTo>
                    <a:pt x="8541" y="18655"/>
                  </a:lnTo>
                  <a:lnTo>
                    <a:pt x="8541" y="8345"/>
                  </a:lnTo>
                  <a:lnTo>
                    <a:pt x="8579" y="10800"/>
                  </a:lnTo>
                  <a:lnTo>
                    <a:pt x="8579" y="13255"/>
                  </a:lnTo>
                  <a:lnTo>
                    <a:pt x="8579" y="10800"/>
                  </a:lnTo>
                  <a:lnTo>
                    <a:pt x="8648" y="10800"/>
                  </a:lnTo>
                  <a:lnTo>
                    <a:pt x="8679" y="13255"/>
                  </a:lnTo>
                  <a:lnTo>
                    <a:pt x="8710" y="13255"/>
                  </a:lnTo>
                  <a:lnTo>
                    <a:pt x="8748" y="10800"/>
                  </a:lnTo>
                  <a:lnTo>
                    <a:pt x="8848" y="10800"/>
                  </a:lnTo>
                  <a:lnTo>
                    <a:pt x="8885" y="13255"/>
                  </a:lnTo>
                  <a:lnTo>
                    <a:pt x="8885" y="10800"/>
                  </a:lnTo>
                  <a:lnTo>
                    <a:pt x="8917" y="10800"/>
                  </a:lnTo>
                  <a:lnTo>
                    <a:pt x="8917" y="13255"/>
                  </a:lnTo>
                  <a:lnTo>
                    <a:pt x="8948" y="10800"/>
                  </a:lnTo>
                  <a:lnTo>
                    <a:pt x="8985" y="13255"/>
                  </a:lnTo>
                  <a:lnTo>
                    <a:pt x="9054" y="13255"/>
                  </a:lnTo>
                  <a:lnTo>
                    <a:pt x="9054" y="10800"/>
                  </a:lnTo>
                  <a:lnTo>
                    <a:pt x="9154" y="10800"/>
                  </a:lnTo>
                  <a:lnTo>
                    <a:pt x="9186" y="8345"/>
                  </a:lnTo>
                  <a:lnTo>
                    <a:pt x="9223" y="10800"/>
                  </a:lnTo>
                  <a:lnTo>
                    <a:pt x="9223" y="13255"/>
                  </a:lnTo>
                  <a:lnTo>
                    <a:pt x="9254" y="13255"/>
                  </a:lnTo>
                  <a:lnTo>
                    <a:pt x="9292" y="10800"/>
                  </a:lnTo>
                  <a:lnTo>
                    <a:pt x="9355" y="10800"/>
                  </a:lnTo>
                  <a:lnTo>
                    <a:pt x="9392" y="13255"/>
                  </a:lnTo>
                  <a:lnTo>
                    <a:pt x="9423" y="13255"/>
                  </a:lnTo>
                  <a:lnTo>
                    <a:pt x="9423" y="10800"/>
                  </a:lnTo>
                  <a:lnTo>
                    <a:pt x="9461" y="13255"/>
                  </a:lnTo>
                  <a:lnTo>
                    <a:pt x="9492" y="16200"/>
                  </a:lnTo>
                  <a:lnTo>
                    <a:pt x="9561" y="10800"/>
                  </a:lnTo>
                  <a:lnTo>
                    <a:pt x="9592" y="13255"/>
                  </a:lnTo>
                  <a:lnTo>
                    <a:pt x="9630" y="10800"/>
                  </a:lnTo>
                  <a:lnTo>
                    <a:pt x="9661" y="10800"/>
                  </a:lnTo>
                  <a:lnTo>
                    <a:pt x="9661" y="8345"/>
                  </a:lnTo>
                  <a:lnTo>
                    <a:pt x="9699" y="8345"/>
                  </a:lnTo>
                  <a:lnTo>
                    <a:pt x="9699" y="13255"/>
                  </a:lnTo>
                  <a:lnTo>
                    <a:pt x="9730" y="13255"/>
                  </a:lnTo>
                  <a:lnTo>
                    <a:pt x="9730" y="10800"/>
                  </a:lnTo>
                  <a:lnTo>
                    <a:pt x="9761" y="13255"/>
                  </a:lnTo>
                  <a:lnTo>
                    <a:pt x="9761" y="16200"/>
                  </a:lnTo>
                  <a:lnTo>
                    <a:pt x="9799" y="16200"/>
                  </a:lnTo>
                  <a:lnTo>
                    <a:pt x="9799" y="10800"/>
                  </a:lnTo>
                  <a:lnTo>
                    <a:pt x="9830" y="8345"/>
                  </a:lnTo>
                  <a:lnTo>
                    <a:pt x="9830" y="16200"/>
                  </a:lnTo>
                  <a:lnTo>
                    <a:pt x="9868" y="16200"/>
                  </a:lnTo>
                  <a:lnTo>
                    <a:pt x="9899" y="13255"/>
                  </a:lnTo>
                  <a:lnTo>
                    <a:pt x="9937" y="13255"/>
                  </a:lnTo>
                  <a:lnTo>
                    <a:pt x="9937" y="16200"/>
                  </a:lnTo>
                  <a:lnTo>
                    <a:pt x="9968" y="16200"/>
                  </a:lnTo>
                  <a:lnTo>
                    <a:pt x="9968" y="10800"/>
                  </a:lnTo>
                  <a:lnTo>
                    <a:pt x="9999" y="10800"/>
                  </a:lnTo>
                  <a:lnTo>
                    <a:pt x="9999" y="13255"/>
                  </a:lnTo>
                  <a:lnTo>
                    <a:pt x="10037" y="16200"/>
                  </a:lnTo>
                  <a:lnTo>
                    <a:pt x="10037" y="13255"/>
                  </a:lnTo>
                  <a:lnTo>
                    <a:pt x="10068" y="13255"/>
                  </a:lnTo>
                  <a:lnTo>
                    <a:pt x="10068" y="10800"/>
                  </a:lnTo>
                  <a:lnTo>
                    <a:pt x="10105" y="10800"/>
                  </a:lnTo>
                  <a:lnTo>
                    <a:pt x="10137" y="8345"/>
                  </a:lnTo>
                  <a:lnTo>
                    <a:pt x="10174" y="10800"/>
                  </a:lnTo>
                  <a:lnTo>
                    <a:pt x="10206" y="10800"/>
                  </a:lnTo>
                  <a:lnTo>
                    <a:pt x="10206" y="8345"/>
                  </a:lnTo>
                  <a:lnTo>
                    <a:pt x="10237" y="10800"/>
                  </a:lnTo>
                  <a:lnTo>
                    <a:pt x="10237" y="13255"/>
                  </a:lnTo>
                  <a:lnTo>
                    <a:pt x="10274" y="10800"/>
                  </a:lnTo>
                  <a:lnTo>
                    <a:pt x="10306" y="13255"/>
                  </a:lnTo>
                  <a:lnTo>
                    <a:pt x="10375" y="13255"/>
                  </a:lnTo>
                  <a:lnTo>
                    <a:pt x="10406" y="10800"/>
                  </a:lnTo>
                  <a:lnTo>
                    <a:pt x="10443" y="10800"/>
                  </a:lnTo>
                  <a:lnTo>
                    <a:pt x="10443" y="13255"/>
                  </a:lnTo>
                  <a:lnTo>
                    <a:pt x="10475" y="13255"/>
                  </a:lnTo>
                  <a:lnTo>
                    <a:pt x="10475" y="8345"/>
                  </a:lnTo>
                  <a:lnTo>
                    <a:pt x="10512" y="5400"/>
                  </a:lnTo>
                  <a:lnTo>
                    <a:pt x="10543" y="8345"/>
                  </a:lnTo>
                  <a:lnTo>
                    <a:pt x="10581" y="10800"/>
                  </a:lnTo>
                  <a:lnTo>
                    <a:pt x="10612" y="10800"/>
                  </a:lnTo>
                  <a:lnTo>
                    <a:pt x="10644" y="8345"/>
                  </a:lnTo>
                  <a:lnTo>
                    <a:pt x="10681" y="8345"/>
                  </a:lnTo>
                  <a:lnTo>
                    <a:pt x="10681" y="10800"/>
                  </a:lnTo>
                  <a:lnTo>
                    <a:pt x="10712" y="10800"/>
                  </a:lnTo>
                  <a:lnTo>
                    <a:pt x="10712" y="8345"/>
                  </a:lnTo>
                  <a:lnTo>
                    <a:pt x="10750" y="10800"/>
                  </a:lnTo>
                  <a:lnTo>
                    <a:pt x="10850" y="10800"/>
                  </a:lnTo>
                  <a:lnTo>
                    <a:pt x="10881" y="8345"/>
                  </a:lnTo>
                  <a:lnTo>
                    <a:pt x="10919" y="8345"/>
                  </a:lnTo>
                  <a:lnTo>
                    <a:pt x="10919" y="10800"/>
                  </a:lnTo>
                  <a:lnTo>
                    <a:pt x="10950" y="13255"/>
                  </a:lnTo>
                  <a:lnTo>
                    <a:pt x="10988" y="10800"/>
                  </a:lnTo>
                  <a:lnTo>
                    <a:pt x="11019" y="8345"/>
                  </a:lnTo>
                  <a:lnTo>
                    <a:pt x="11050" y="8345"/>
                  </a:lnTo>
                  <a:lnTo>
                    <a:pt x="11088" y="10800"/>
                  </a:lnTo>
                  <a:lnTo>
                    <a:pt x="11119" y="10800"/>
                  </a:lnTo>
                  <a:lnTo>
                    <a:pt x="11157" y="8345"/>
                  </a:lnTo>
                  <a:lnTo>
                    <a:pt x="11188" y="10800"/>
                  </a:lnTo>
                  <a:lnTo>
                    <a:pt x="11257" y="10800"/>
                  </a:lnTo>
                  <a:lnTo>
                    <a:pt x="11288" y="8345"/>
                  </a:lnTo>
                  <a:lnTo>
                    <a:pt x="11326" y="8345"/>
                  </a:lnTo>
                  <a:lnTo>
                    <a:pt x="11326" y="10800"/>
                  </a:lnTo>
                  <a:lnTo>
                    <a:pt x="11357" y="10800"/>
                  </a:lnTo>
                  <a:lnTo>
                    <a:pt x="11394" y="13255"/>
                  </a:lnTo>
                  <a:lnTo>
                    <a:pt x="11457" y="13255"/>
                  </a:lnTo>
                  <a:lnTo>
                    <a:pt x="11495" y="16200"/>
                  </a:lnTo>
                  <a:lnTo>
                    <a:pt x="11495" y="13255"/>
                  </a:lnTo>
                  <a:lnTo>
                    <a:pt x="11526" y="16200"/>
                  </a:lnTo>
                  <a:lnTo>
                    <a:pt x="11563" y="13255"/>
                  </a:lnTo>
                  <a:lnTo>
                    <a:pt x="11563" y="10800"/>
                  </a:lnTo>
                  <a:lnTo>
                    <a:pt x="11632" y="10800"/>
                  </a:lnTo>
                  <a:lnTo>
                    <a:pt x="11632" y="8345"/>
                  </a:lnTo>
                  <a:lnTo>
                    <a:pt x="11663" y="8345"/>
                  </a:lnTo>
                  <a:lnTo>
                    <a:pt x="11695" y="10800"/>
                  </a:lnTo>
                  <a:lnTo>
                    <a:pt x="11732" y="10800"/>
                  </a:lnTo>
                  <a:lnTo>
                    <a:pt x="11732" y="8345"/>
                  </a:lnTo>
                  <a:lnTo>
                    <a:pt x="11764" y="8345"/>
                  </a:lnTo>
                  <a:lnTo>
                    <a:pt x="11764" y="10800"/>
                  </a:lnTo>
                  <a:lnTo>
                    <a:pt x="11801" y="13255"/>
                  </a:lnTo>
                  <a:lnTo>
                    <a:pt x="11832" y="10800"/>
                  </a:lnTo>
                  <a:lnTo>
                    <a:pt x="11870" y="8345"/>
                  </a:lnTo>
                  <a:lnTo>
                    <a:pt x="11870" y="10800"/>
                  </a:lnTo>
                  <a:lnTo>
                    <a:pt x="11901" y="10800"/>
                  </a:lnTo>
                  <a:lnTo>
                    <a:pt x="11933" y="13255"/>
                  </a:lnTo>
                  <a:lnTo>
                    <a:pt x="11970" y="13255"/>
                  </a:lnTo>
                  <a:lnTo>
                    <a:pt x="11970" y="10800"/>
                  </a:lnTo>
                  <a:lnTo>
                    <a:pt x="12001" y="8345"/>
                  </a:lnTo>
                  <a:lnTo>
                    <a:pt x="12039" y="8345"/>
                  </a:lnTo>
                  <a:lnTo>
                    <a:pt x="12039" y="13255"/>
                  </a:lnTo>
                  <a:lnTo>
                    <a:pt x="12070" y="10800"/>
                  </a:lnTo>
                  <a:lnTo>
                    <a:pt x="12139" y="10800"/>
                  </a:lnTo>
                  <a:lnTo>
                    <a:pt x="12139" y="8345"/>
                  </a:lnTo>
                  <a:lnTo>
                    <a:pt x="12170" y="10800"/>
                  </a:lnTo>
                  <a:lnTo>
                    <a:pt x="12208" y="13255"/>
                  </a:lnTo>
                  <a:lnTo>
                    <a:pt x="12239" y="10800"/>
                  </a:lnTo>
                  <a:lnTo>
                    <a:pt x="12277" y="8345"/>
                  </a:lnTo>
                  <a:lnTo>
                    <a:pt x="12277" y="10800"/>
                  </a:lnTo>
                  <a:lnTo>
                    <a:pt x="12339" y="10800"/>
                  </a:lnTo>
                  <a:lnTo>
                    <a:pt x="12377" y="8345"/>
                  </a:lnTo>
                  <a:lnTo>
                    <a:pt x="12408" y="10800"/>
                  </a:lnTo>
                  <a:lnTo>
                    <a:pt x="12577" y="10800"/>
                  </a:lnTo>
                  <a:lnTo>
                    <a:pt x="12577" y="8345"/>
                  </a:lnTo>
                  <a:lnTo>
                    <a:pt x="12615" y="10800"/>
                  </a:lnTo>
                  <a:lnTo>
                    <a:pt x="12683" y="10800"/>
                  </a:lnTo>
                  <a:lnTo>
                    <a:pt x="12683" y="8345"/>
                  </a:lnTo>
                  <a:lnTo>
                    <a:pt x="12715" y="10800"/>
                  </a:lnTo>
                  <a:lnTo>
                    <a:pt x="12746" y="10800"/>
                  </a:lnTo>
                  <a:lnTo>
                    <a:pt x="12784" y="13255"/>
                  </a:lnTo>
                  <a:lnTo>
                    <a:pt x="12784" y="10800"/>
                  </a:lnTo>
                  <a:lnTo>
                    <a:pt x="12884" y="10800"/>
                  </a:lnTo>
                  <a:lnTo>
                    <a:pt x="12921" y="13255"/>
                  </a:lnTo>
                  <a:lnTo>
                    <a:pt x="12921" y="10800"/>
                  </a:lnTo>
                  <a:lnTo>
                    <a:pt x="13021" y="10800"/>
                  </a:lnTo>
                  <a:lnTo>
                    <a:pt x="13021" y="8345"/>
                  </a:lnTo>
                  <a:lnTo>
                    <a:pt x="13053" y="2945"/>
                  </a:lnTo>
                  <a:lnTo>
                    <a:pt x="13053" y="8345"/>
                  </a:lnTo>
                  <a:lnTo>
                    <a:pt x="13090" y="5400"/>
                  </a:lnTo>
                  <a:lnTo>
                    <a:pt x="13190" y="5400"/>
                  </a:lnTo>
                  <a:lnTo>
                    <a:pt x="13190" y="8345"/>
                  </a:lnTo>
                  <a:lnTo>
                    <a:pt x="13222" y="8345"/>
                  </a:lnTo>
                  <a:lnTo>
                    <a:pt x="13259" y="5400"/>
                  </a:lnTo>
                  <a:lnTo>
                    <a:pt x="13290" y="8345"/>
                  </a:lnTo>
                  <a:lnTo>
                    <a:pt x="13328" y="8345"/>
                  </a:lnTo>
                  <a:lnTo>
                    <a:pt x="13328" y="5400"/>
                  </a:lnTo>
                  <a:lnTo>
                    <a:pt x="13359" y="8345"/>
                  </a:lnTo>
                  <a:lnTo>
                    <a:pt x="13428" y="8345"/>
                  </a:lnTo>
                  <a:lnTo>
                    <a:pt x="13428" y="10800"/>
                  </a:lnTo>
                  <a:lnTo>
                    <a:pt x="13459" y="10800"/>
                  </a:lnTo>
                  <a:lnTo>
                    <a:pt x="13497" y="13255"/>
                  </a:lnTo>
                  <a:lnTo>
                    <a:pt x="13528" y="10800"/>
                  </a:lnTo>
                  <a:lnTo>
                    <a:pt x="13559" y="10800"/>
                  </a:lnTo>
                  <a:lnTo>
                    <a:pt x="13559" y="13255"/>
                  </a:lnTo>
                  <a:lnTo>
                    <a:pt x="13597" y="10800"/>
                  </a:lnTo>
                  <a:lnTo>
                    <a:pt x="13628" y="10800"/>
                  </a:lnTo>
                  <a:lnTo>
                    <a:pt x="13628" y="13255"/>
                  </a:lnTo>
                  <a:lnTo>
                    <a:pt x="13697" y="13255"/>
                  </a:lnTo>
                  <a:lnTo>
                    <a:pt x="13697" y="10800"/>
                  </a:lnTo>
                  <a:lnTo>
                    <a:pt x="13766" y="10800"/>
                  </a:lnTo>
                  <a:lnTo>
                    <a:pt x="13797" y="13255"/>
                  </a:lnTo>
                  <a:lnTo>
                    <a:pt x="13835" y="13255"/>
                  </a:lnTo>
                  <a:lnTo>
                    <a:pt x="13866" y="16200"/>
                  </a:lnTo>
                  <a:lnTo>
                    <a:pt x="13866" y="21600"/>
                  </a:lnTo>
                  <a:lnTo>
                    <a:pt x="13904" y="16200"/>
                  </a:lnTo>
                  <a:lnTo>
                    <a:pt x="13904" y="13255"/>
                  </a:lnTo>
                  <a:lnTo>
                    <a:pt x="13935" y="10800"/>
                  </a:lnTo>
                  <a:lnTo>
                    <a:pt x="13935" y="13255"/>
                  </a:lnTo>
                  <a:lnTo>
                    <a:pt x="13972" y="13255"/>
                  </a:lnTo>
                  <a:lnTo>
                    <a:pt x="13972" y="10800"/>
                  </a:lnTo>
                  <a:lnTo>
                    <a:pt x="14004" y="13255"/>
                  </a:lnTo>
                  <a:lnTo>
                    <a:pt x="14310" y="13255"/>
                  </a:lnTo>
                  <a:lnTo>
                    <a:pt x="14342" y="10800"/>
                  </a:lnTo>
                  <a:lnTo>
                    <a:pt x="14342" y="13255"/>
                  </a:lnTo>
                  <a:lnTo>
                    <a:pt x="14379" y="10800"/>
                  </a:lnTo>
                  <a:lnTo>
                    <a:pt x="14410" y="13255"/>
                  </a:lnTo>
                  <a:lnTo>
                    <a:pt x="14442" y="13255"/>
                  </a:lnTo>
                  <a:lnTo>
                    <a:pt x="14479" y="10800"/>
                  </a:lnTo>
                  <a:lnTo>
                    <a:pt x="14479" y="13255"/>
                  </a:lnTo>
                  <a:lnTo>
                    <a:pt x="14548" y="13255"/>
                  </a:lnTo>
                  <a:lnTo>
                    <a:pt x="14548" y="10800"/>
                  </a:lnTo>
                  <a:lnTo>
                    <a:pt x="14579" y="13255"/>
                  </a:lnTo>
                  <a:lnTo>
                    <a:pt x="14579" y="10800"/>
                  </a:lnTo>
                  <a:lnTo>
                    <a:pt x="14617" y="10800"/>
                  </a:lnTo>
                  <a:lnTo>
                    <a:pt x="14617" y="13255"/>
                  </a:lnTo>
                  <a:lnTo>
                    <a:pt x="14679" y="13255"/>
                  </a:lnTo>
                  <a:lnTo>
                    <a:pt x="14717" y="10800"/>
                  </a:lnTo>
                  <a:lnTo>
                    <a:pt x="14786" y="10800"/>
                  </a:lnTo>
                  <a:lnTo>
                    <a:pt x="14817" y="16200"/>
                  </a:lnTo>
                  <a:lnTo>
                    <a:pt x="14817" y="18655"/>
                  </a:lnTo>
                  <a:lnTo>
                    <a:pt x="14817" y="8345"/>
                  </a:lnTo>
                  <a:lnTo>
                    <a:pt x="14848" y="5400"/>
                  </a:lnTo>
                  <a:lnTo>
                    <a:pt x="14848" y="8345"/>
                  </a:lnTo>
                  <a:lnTo>
                    <a:pt x="14886" y="10800"/>
                  </a:lnTo>
                  <a:lnTo>
                    <a:pt x="14917" y="10800"/>
                  </a:lnTo>
                  <a:lnTo>
                    <a:pt x="14955" y="13255"/>
                  </a:lnTo>
                  <a:lnTo>
                    <a:pt x="14955" y="10800"/>
                  </a:lnTo>
                  <a:lnTo>
                    <a:pt x="14986" y="8345"/>
                  </a:lnTo>
                  <a:lnTo>
                    <a:pt x="14986" y="13255"/>
                  </a:lnTo>
                  <a:lnTo>
                    <a:pt x="15055" y="13255"/>
                  </a:lnTo>
                  <a:lnTo>
                    <a:pt x="15086" y="16200"/>
                  </a:lnTo>
                  <a:lnTo>
                    <a:pt x="15124" y="13255"/>
                  </a:lnTo>
                  <a:lnTo>
                    <a:pt x="15124" y="10800"/>
                  </a:lnTo>
                  <a:lnTo>
                    <a:pt x="15155" y="8345"/>
                  </a:lnTo>
                  <a:lnTo>
                    <a:pt x="15193" y="10800"/>
                  </a:lnTo>
                  <a:lnTo>
                    <a:pt x="15255" y="10800"/>
                  </a:lnTo>
                  <a:lnTo>
                    <a:pt x="15255" y="13255"/>
                  </a:lnTo>
                  <a:lnTo>
                    <a:pt x="15293" y="13255"/>
                  </a:lnTo>
                  <a:lnTo>
                    <a:pt x="15324" y="10800"/>
                  </a:lnTo>
                  <a:lnTo>
                    <a:pt x="15393" y="10800"/>
                  </a:lnTo>
                  <a:lnTo>
                    <a:pt x="15430" y="13255"/>
                  </a:lnTo>
                  <a:lnTo>
                    <a:pt x="15462" y="16200"/>
                  </a:lnTo>
                  <a:lnTo>
                    <a:pt x="15493" y="18655"/>
                  </a:lnTo>
                  <a:lnTo>
                    <a:pt x="15530" y="13255"/>
                  </a:lnTo>
                  <a:lnTo>
                    <a:pt x="15530" y="10800"/>
                  </a:lnTo>
                  <a:lnTo>
                    <a:pt x="15562" y="10800"/>
                  </a:lnTo>
                  <a:lnTo>
                    <a:pt x="15562" y="13255"/>
                  </a:lnTo>
                  <a:lnTo>
                    <a:pt x="15599" y="13255"/>
                  </a:lnTo>
                  <a:lnTo>
                    <a:pt x="15631" y="16200"/>
                  </a:lnTo>
                  <a:lnTo>
                    <a:pt x="15631" y="13255"/>
                  </a:lnTo>
                  <a:lnTo>
                    <a:pt x="15668" y="10800"/>
                  </a:lnTo>
                  <a:lnTo>
                    <a:pt x="15699" y="13255"/>
                  </a:lnTo>
                  <a:lnTo>
                    <a:pt x="15768" y="13255"/>
                  </a:lnTo>
                  <a:lnTo>
                    <a:pt x="15768" y="10800"/>
                  </a:lnTo>
                  <a:lnTo>
                    <a:pt x="15837" y="10800"/>
                  </a:lnTo>
                  <a:lnTo>
                    <a:pt x="15868" y="8345"/>
                  </a:lnTo>
                  <a:lnTo>
                    <a:pt x="15900" y="10800"/>
                  </a:lnTo>
                  <a:lnTo>
                    <a:pt x="15900" y="13255"/>
                  </a:lnTo>
                  <a:lnTo>
                    <a:pt x="15968" y="13255"/>
                  </a:lnTo>
                  <a:lnTo>
                    <a:pt x="15968" y="16200"/>
                  </a:lnTo>
                  <a:lnTo>
                    <a:pt x="15968" y="13255"/>
                  </a:lnTo>
                  <a:lnTo>
                    <a:pt x="16006" y="10800"/>
                  </a:lnTo>
                  <a:lnTo>
                    <a:pt x="16006" y="13255"/>
                  </a:lnTo>
                  <a:lnTo>
                    <a:pt x="16037" y="16200"/>
                  </a:lnTo>
                  <a:lnTo>
                    <a:pt x="16037" y="8345"/>
                  </a:lnTo>
                  <a:lnTo>
                    <a:pt x="16075" y="8345"/>
                  </a:lnTo>
                  <a:lnTo>
                    <a:pt x="16106" y="10800"/>
                  </a:lnTo>
                  <a:lnTo>
                    <a:pt x="16106" y="13255"/>
                  </a:lnTo>
                  <a:lnTo>
                    <a:pt x="16137" y="10800"/>
                  </a:lnTo>
                  <a:lnTo>
                    <a:pt x="16175" y="10800"/>
                  </a:lnTo>
                  <a:lnTo>
                    <a:pt x="16175" y="13255"/>
                  </a:lnTo>
                  <a:lnTo>
                    <a:pt x="16206" y="10800"/>
                  </a:lnTo>
                  <a:lnTo>
                    <a:pt x="16206" y="8345"/>
                  </a:lnTo>
                  <a:lnTo>
                    <a:pt x="16244" y="8345"/>
                  </a:lnTo>
                  <a:lnTo>
                    <a:pt x="16275" y="10800"/>
                  </a:lnTo>
                  <a:lnTo>
                    <a:pt x="16275" y="13255"/>
                  </a:lnTo>
                  <a:lnTo>
                    <a:pt x="16482" y="13255"/>
                  </a:lnTo>
                  <a:lnTo>
                    <a:pt x="16482" y="10800"/>
                  </a:lnTo>
                  <a:lnTo>
                    <a:pt x="16482" y="13255"/>
                  </a:lnTo>
                  <a:lnTo>
                    <a:pt x="16544" y="13255"/>
                  </a:lnTo>
                  <a:lnTo>
                    <a:pt x="16582" y="10800"/>
                  </a:lnTo>
                  <a:lnTo>
                    <a:pt x="16613" y="10800"/>
                  </a:lnTo>
                  <a:lnTo>
                    <a:pt x="16651" y="13255"/>
                  </a:lnTo>
                  <a:lnTo>
                    <a:pt x="16682" y="13255"/>
                  </a:lnTo>
                  <a:lnTo>
                    <a:pt x="16682" y="10800"/>
                  </a:lnTo>
                  <a:lnTo>
                    <a:pt x="16751" y="10800"/>
                  </a:lnTo>
                  <a:lnTo>
                    <a:pt x="16751" y="13255"/>
                  </a:lnTo>
                  <a:lnTo>
                    <a:pt x="16782" y="10800"/>
                  </a:lnTo>
                  <a:lnTo>
                    <a:pt x="16819" y="8345"/>
                  </a:lnTo>
                  <a:lnTo>
                    <a:pt x="16819" y="10800"/>
                  </a:lnTo>
                  <a:lnTo>
                    <a:pt x="16888" y="10800"/>
                  </a:lnTo>
                  <a:lnTo>
                    <a:pt x="16888" y="8345"/>
                  </a:lnTo>
                  <a:lnTo>
                    <a:pt x="16920" y="8345"/>
                  </a:lnTo>
                  <a:lnTo>
                    <a:pt x="16920" y="13255"/>
                  </a:lnTo>
                  <a:lnTo>
                    <a:pt x="16951" y="10800"/>
                  </a:lnTo>
                  <a:lnTo>
                    <a:pt x="16951" y="8345"/>
                  </a:lnTo>
                  <a:lnTo>
                    <a:pt x="16988" y="8345"/>
                  </a:lnTo>
                  <a:lnTo>
                    <a:pt x="16988" y="10800"/>
                  </a:lnTo>
                  <a:lnTo>
                    <a:pt x="17057" y="10800"/>
                  </a:lnTo>
                  <a:lnTo>
                    <a:pt x="17057" y="13255"/>
                  </a:lnTo>
                  <a:lnTo>
                    <a:pt x="17126" y="13255"/>
                  </a:lnTo>
                  <a:lnTo>
                    <a:pt x="17126" y="10800"/>
                  </a:lnTo>
                  <a:lnTo>
                    <a:pt x="17157" y="8345"/>
                  </a:lnTo>
                  <a:lnTo>
                    <a:pt x="17189" y="8345"/>
                  </a:lnTo>
                  <a:lnTo>
                    <a:pt x="17189" y="10800"/>
                  </a:lnTo>
                  <a:lnTo>
                    <a:pt x="17226" y="10800"/>
                  </a:lnTo>
                  <a:lnTo>
                    <a:pt x="17226" y="8345"/>
                  </a:lnTo>
                  <a:lnTo>
                    <a:pt x="17295" y="8345"/>
                  </a:lnTo>
                  <a:lnTo>
                    <a:pt x="17295" y="10800"/>
                  </a:lnTo>
                  <a:lnTo>
                    <a:pt x="17326" y="10800"/>
                  </a:lnTo>
                  <a:lnTo>
                    <a:pt x="17326" y="5400"/>
                  </a:lnTo>
                  <a:lnTo>
                    <a:pt x="17364" y="8345"/>
                  </a:lnTo>
                  <a:lnTo>
                    <a:pt x="17364" y="10800"/>
                  </a:lnTo>
                  <a:lnTo>
                    <a:pt x="17395" y="10800"/>
                  </a:lnTo>
                  <a:lnTo>
                    <a:pt x="17395" y="8345"/>
                  </a:lnTo>
                  <a:lnTo>
                    <a:pt x="17395" y="16200"/>
                  </a:lnTo>
                  <a:lnTo>
                    <a:pt x="17426" y="21600"/>
                  </a:lnTo>
                  <a:lnTo>
                    <a:pt x="17426" y="8345"/>
                  </a:lnTo>
                  <a:lnTo>
                    <a:pt x="17464" y="2945"/>
                  </a:lnTo>
                  <a:lnTo>
                    <a:pt x="17464" y="0"/>
                  </a:lnTo>
                  <a:lnTo>
                    <a:pt x="17495" y="5400"/>
                  </a:lnTo>
                  <a:lnTo>
                    <a:pt x="17495" y="10800"/>
                  </a:lnTo>
                  <a:lnTo>
                    <a:pt x="17533" y="10800"/>
                  </a:lnTo>
                  <a:lnTo>
                    <a:pt x="17533" y="8345"/>
                  </a:lnTo>
                  <a:lnTo>
                    <a:pt x="17564" y="10800"/>
                  </a:lnTo>
                  <a:lnTo>
                    <a:pt x="17564" y="13255"/>
                  </a:lnTo>
                  <a:lnTo>
                    <a:pt x="17595" y="16200"/>
                  </a:lnTo>
                  <a:lnTo>
                    <a:pt x="17595" y="13255"/>
                  </a:lnTo>
                  <a:lnTo>
                    <a:pt x="17633" y="16200"/>
                  </a:lnTo>
                  <a:lnTo>
                    <a:pt x="17633" y="18655"/>
                  </a:lnTo>
                  <a:lnTo>
                    <a:pt x="17664" y="16200"/>
                  </a:lnTo>
                  <a:lnTo>
                    <a:pt x="17664" y="8345"/>
                  </a:lnTo>
                  <a:lnTo>
                    <a:pt x="17702" y="2945"/>
                  </a:lnTo>
                  <a:lnTo>
                    <a:pt x="17702" y="8345"/>
                  </a:lnTo>
                  <a:lnTo>
                    <a:pt x="17733" y="8345"/>
                  </a:lnTo>
                  <a:lnTo>
                    <a:pt x="17771" y="10800"/>
                  </a:lnTo>
                  <a:lnTo>
                    <a:pt x="17771" y="16200"/>
                  </a:lnTo>
                  <a:lnTo>
                    <a:pt x="17802" y="16200"/>
                  </a:lnTo>
                  <a:lnTo>
                    <a:pt x="17833" y="13255"/>
                  </a:lnTo>
                  <a:lnTo>
                    <a:pt x="17871" y="13255"/>
                  </a:lnTo>
                  <a:lnTo>
                    <a:pt x="17871" y="16200"/>
                  </a:lnTo>
                  <a:lnTo>
                    <a:pt x="17902" y="13255"/>
                  </a:lnTo>
                  <a:lnTo>
                    <a:pt x="17902" y="10800"/>
                  </a:lnTo>
                  <a:lnTo>
                    <a:pt x="17940" y="13255"/>
                  </a:lnTo>
                  <a:lnTo>
                    <a:pt x="17971" y="16200"/>
                  </a:lnTo>
                  <a:lnTo>
                    <a:pt x="17971" y="8345"/>
                  </a:lnTo>
                  <a:lnTo>
                    <a:pt x="18071" y="8345"/>
                  </a:lnTo>
                  <a:lnTo>
                    <a:pt x="18108" y="10800"/>
                  </a:lnTo>
                  <a:lnTo>
                    <a:pt x="18108" y="8345"/>
                  </a:lnTo>
                  <a:lnTo>
                    <a:pt x="18140" y="8345"/>
                  </a:lnTo>
                  <a:lnTo>
                    <a:pt x="18177" y="10800"/>
                  </a:lnTo>
                  <a:lnTo>
                    <a:pt x="18209" y="13255"/>
                  </a:lnTo>
                  <a:lnTo>
                    <a:pt x="18240" y="10800"/>
                  </a:lnTo>
                  <a:lnTo>
                    <a:pt x="18277" y="13255"/>
                  </a:lnTo>
                  <a:lnTo>
                    <a:pt x="18309" y="13255"/>
                  </a:lnTo>
                  <a:lnTo>
                    <a:pt x="18309" y="10800"/>
                  </a:lnTo>
                  <a:lnTo>
                    <a:pt x="18346" y="13255"/>
                  </a:lnTo>
                  <a:lnTo>
                    <a:pt x="18346" y="8345"/>
                  </a:lnTo>
                  <a:lnTo>
                    <a:pt x="18378" y="13255"/>
                  </a:lnTo>
                  <a:lnTo>
                    <a:pt x="18378" y="18655"/>
                  </a:lnTo>
                  <a:lnTo>
                    <a:pt x="18415" y="18655"/>
                  </a:lnTo>
                  <a:lnTo>
                    <a:pt x="18415" y="16200"/>
                  </a:lnTo>
                  <a:lnTo>
                    <a:pt x="18446" y="13255"/>
                  </a:lnTo>
                  <a:lnTo>
                    <a:pt x="18478" y="10800"/>
                  </a:lnTo>
                  <a:lnTo>
                    <a:pt x="18478" y="13255"/>
                  </a:lnTo>
                  <a:lnTo>
                    <a:pt x="18546" y="13255"/>
                  </a:lnTo>
                  <a:lnTo>
                    <a:pt x="18546" y="16200"/>
                  </a:lnTo>
                  <a:lnTo>
                    <a:pt x="18584" y="13255"/>
                  </a:lnTo>
                  <a:lnTo>
                    <a:pt x="18584" y="10800"/>
                  </a:lnTo>
                  <a:lnTo>
                    <a:pt x="18615" y="8345"/>
                  </a:lnTo>
                  <a:lnTo>
                    <a:pt x="18615" y="13255"/>
                  </a:lnTo>
                  <a:lnTo>
                    <a:pt x="18647" y="13255"/>
                  </a:lnTo>
                  <a:lnTo>
                    <a:pt x="18684" y="16200"/>
                  </a:lnTo>
                  <a:lnTo>
                    <a:pt x="18684" y="13255"/>
                  </a:lnTo>
                  <a:lnTo>
                    <a:pt x="18715" y="10800"/>
                  </a:lnTo>
                  <a:lnTo>
                    <a:pt x="18753" y="10800"/>
                  </a:lnTo>
                  <a:lnTo>
                    <a:pt x="18753" y="8345"/>
                  </a:lnTo>
                  <a:lnTo>
                    <a:pt x="18784" y="10800"/>
                  </a:lnTo>
                  <a:lnTo>
                    <a:pt x="18884" y="10800"/>
                  </a:lnTo>
                  <a:lnTo>
                    <a:pt x="18884" y="13255"/>
                  </a:lnTo>
                  <a:lnTo>
                    <a:pt x="18922" y="10800"/>
                  </a:lnTo>
                  <a:lnTo>
                    <a:pt x="18953" y="8345"/>
                  </a:lnTo>
                  <a:lnTo>
                    <a:pt x="18991" y="10800"/>
                  </a:lnTo>
                  <a:lnTo>
                    <a:pt x="19022" y="10800"/>
                  </a:lnTo>
                  <a:lnTo>
                    <a:pt x="19053" y="13255"/>
                  </a:lnTo>
                  <a:lnTo>
                    <a:pt x="19053" y="16200"/>
                  </a:lnTo>
                  <a:lnTo>
                    <a:pt x="19091" y="13255"/>
                  </a:lnTo>
                  <a:lnTo>
                    <a:pt x="19091" y="10800"/>
                  </a:lnTo>
                  <a:lnTo>
                    <a:pt x="19122" y="8345"/>
                  </a:lnTo>
                  <a:lnTo>
                    <a:pt x="19122" y="13255"/>
                  </a:lnTo>
                  <a:lnTo>
                    <a:pt x="19160" y="10800"/>
                  </a:lnTo>
                  <a:lnTo>
                    <a:pt x="19191" y="10800"/>
                  </a:lnTo>
                  <a:lnTo>
                    <a:pt x="19191" y="13255"/>
                  </a:lnTo>
                  <a:lnTo>
                    <a:pt x="19191" y="10800"/>
                  </a:lnTo>
                  <a:lnTo>
                    <a:pt x="19229" y="8345"/>
                  </a:lnTo>
                  <a:lnTo>
                    <a:pt x="19329" y="16200"/>
                  </a:lnTo>
                  <a:lnTo>
                    <a:pt x="19329" y="13255"/>
                  </a:lnTo>
                  <a:lnTo>
                    <a:pt x="19397" y="13255"/>
                  </a:lnTo>
                  <a:lnTo>
                    <a:pt x="19397" y="10800"/>
                  </a:lnTo>
                  <a:lnTo>
                    <a:pt x="19429" y="13255"/>
                  </a:lnTo>
                  <a:lnTo>
                    <a:pt x="19466" y="13255"/>
                  </a:lnTo>
                  <a:lnTo>
                    <a:pt x="19466" y="16200"/>
                  </a:lnTo>
                  <a:lnTo>
                    <a:pt x="19498" y="16200"/>
                  </a:lnTo>
                  <a:lnTo>
                    <a:pt x="19529" y="13255"/>
                  </a:lnTo>
                  <a:lnTo>
                    <a:pt x="19566" y="13255"/>
                  </a:lnTo>
                  <a:lnTo>
                    <a:pt x="19598" y="10800"/>
                  </a:lnTo>
                  <a:lnTo>
                    <a:pt x="19635" y="10800"/>
                  </a:lnTo>
                  <a:lnTo>
                    <a:pt x="19667" y="8345"/>
                  </a:lnTo>
                  <a:lnTo>
                    <a:pt x="19667" y="10800"/>
                  </a:lnTo>
                  <a:lnTo>
                    <a:pt x="19735" y="10800"/>
                  </a:lnTo>
                  <a:lnTo>
                    <a:pt x="19735" y="18655"/>
                  </a:lnTo>
                  <a:lnTo>
                    <a:pt x="19767" y="18655"/>
                  </a:lnTo>
                  <a:lnTo>
                    <a:pt x="19767" y="8345"/>
                  </a:lnTo>
                  <a:lnTo>
                    <a:pt x="19804" y="8345"/>
                  </a:lnTo>
                  <a:lnTo>
                    <a:pt x="19804" y="10800"/>
                  </a:lnTo>
                  <a:lnTo>
                    <a:pt x="19835" y="13255"/>
                  </a:lnTo>
                  <a:lnTo>
                    <a:pt x="19904" y="13255"/>
                  </a:lnTo>
                  <a:lnTo>
                    <a:pt x="19904" y="10800"/>
                  </a:lnTo>
                  <a:lnTo>
                    <a:pt x="19936" y="13255"/>
                  </a:lnTo>
                  <a:lnTo>
                    <a:pt x="19973" y="10800"/>
                  </a:lnTo>
                  <a:lnTo>
                    <a:pt x="20042" y="8345"/>
                  </a:lnTo>
                  <a:lnTo>
                    <a:pt x="20111" y="5400"/>
                  </a:lnTo>
                  <a:lnTo>
                    <a:pt x="20173" y="2945"/>
                  </a:lnTo>
                  <a:lnTo>
                    <a:pt x="20173" y="10800"/>
                  </a:lnTo>
                  <a:lnTo>
                    <a:pt x="20242" y="10800"/>
                  </a:lnTo>
                  <a:lnTo>
                    <a:pt x="20242" y="8345"/>
                  </a:lnTo>
                  <a:lnTo>
                    <a:pt x="20280" y="2945"/>
                  </a:lnTo>
                  <a:lnTo>
                    <a:pt x="20311" y="2945"/>
                  </a:lnTo>
                  <a:lnTo>
                    <a:pt x="20311" y="0"/>
                  </a:lnTo>
                  <a:lnTo>
                    <a:pt x="20342" y="5400"/>
                  </a:lnTo>
                  <a:lnTo>
                    <a:pt x="20342" y="10800"/>
                  </a:lnTo>
                  <a:lnTo>
                    <a:pt x="20380" y="16200"/>
                  </a:lnTo>
                  <a:lnTo>
                    <a:pt x="20380" y="18655"/>
                  </a:lnTo>
                  <a:lnTo>
                    <a:pt x="20380" y="8345"/>
                  </a:lnTo>
                  <a:lnTo>
                    <a:pt x="20411" y="5400"/>
                  </a:lnTo>
                  <a:lnTo>
                    <a:pt x="20480" y="10800"/>
                  </a:lnTo>
                  <a:lnTo>
                    <a:pt x="20517" y="8345"/>
                  </a:lnTo>
                  <a:lnTo>
                    <a:pt x="20517" y="5400"/>
                  </a:lnTo>
                  <a:lnTo>
                    <a:pt x="20549" y="0"/>
                  </a:lnTo>
                  <a:lnTo>
                    <a:pt x="20549" y="8345"/>
                  </a:lnTo>
                  <a:lnTo>
                    <a:pt x="20580" y="8345"/>
                  </a:lnTo>
                  <a:lnTo>
                    <a:pt x="20580" y="5400"/>
                  </a:lnTo>
                  <a:lnTo>
                    <a:pt x="20618" y="2945"/>
                  </a:lnTo>
                  <a:lnTo>
                    <a:pt x="20649" y="8345"/>
                  </a:lnTo>
                  <a:lnTo>
                    <a:pt x="20686" y="10800"/>
                  </a:lnTo>
                  <a:lnTo>
                    <a:pt x="20718" y="10800"/>
                  </a:lnTo>
                  <a:lnTo>
                    <a:pt x="20718" y="8345"/>
                  </a:lnTo>
                  <a:lnTo>
                    <a:pt x="20749" y="8345"/>
                  </a:lnTo>
                  <a:lnTo>
                    <a:pt x="20749" y="10800"/>
                  </a:lnTo>
                  <a:lnTo>
                    <a:pt x="20787" y="10800"/>
                  </a:lnTo>
                  <a:lnTo>
                    <a:pt x="20818" y="13255"/>
                  </a:lnTo>
                  <a:lnTo>
                    <a:pt x="20818" y="8345"/>
                  </a:lnTo>
                  <a:lnTo>
                    <a:pt x="20855" y="10800"/>
                  </a:lnTo>
                  <a:lnTo>
                    <a:pt x="20887" y="13255"/>
                  </a:lnTo>
                  <a:lnTo>
                    <a:pt x="20924" y="13255"/>
                  </a:lnTo>
                  <a:lnTo>
                    <a:pt x="20924" y="16200"/>
                  </a:lnTo>
                  <a:lnTo>
                    <a:pt x="20956" y="18655"/>
                  </a:lnTo>
                  <a:lnTo>
                    <a:pt x="20956" y="16200"/>
                  </a:lnTo>
                  <a:lnTo>
                    <a:pt x="20987" y="13255"/>
                  </a:lnTo>
                  <a:lnTo>
                    <a:pt x="20987" y="8345"/>
                  </a:lnTo>
                  <a:lnTo>
                    <a:pt x="21024" y="8345"/>
                  </a:lnTo>
                  <a:lnTo>
                    <a:pt x="21024" y="13255"/>
                  </a:lnTo>
                  <a:lnTo>
                    <a:pt x="21093" y="13255"/>
                  </a:lnTo>
                  <a:lnTo>
                    <a:pt x="21093" y="10800"/>
                  </a:lnTo>
                  <a:lnTo>
                    <a:pt x="21124" y="13255"/>
                  </a:lnTo>
                  <a:lnTo>
                    <a:pt x="21124" y="18655"/>
                  </a:lnTo>
                  <a:lnTo>
                    <a:pt x="21162" y="18655"/>
                  </a:lnTo>
                  <a:lnTo>
                    <a:pt x="21162" y="16200"/>
                  </a:lnTo>
                  <a:lnTo>
                    <a:pt x="21193" y="13255"/>
                  </a:lnTo>
                  <a:lnTo>
                    <a:pt x="21193" y="5400"/>
                  </a:lnTo>
                  <a:lnTo>
                    <a:pt x="21225" y="2945"/>
                  </a:lnTo>
                  <a:lnTo>
                    <a:pt x="21262" y="5400"/>
                  </a:lnTo>
                  <a:lnTo>
                    <a:pt x="21262" y="10800"/>
                  </a:lnTo>
                  <a:lnTo>
                    <a:pt x="21331" y="5400"/>
                  </a:lnTo>
                  <a:lnTo>
                    <a:pt x="21331" y="2945"/>
                  </a:lnTo>
                  <a:lnTo>
                    <a:pt x="21362" y="5400"/>
                  </a:lnTo>
                  <a:lnTo>
                    <a:pt x="21394" y="2945"/>
                  </a:lnTo>
                  <a:lnTo>
                    <a:pt x="21462" y="2945"/>
                  </a:lnTo>
                  <a:lnTo>
                    <a:pt x="21500" y="5400"/>
                  </a:lnTo>
                  <a:lnTo>
                    <a:pt x="21531" y="8345"/>
                  </a:lnTo>
                  <a:lnTo>
                    <a:pt x="21531" y="5400"/>
                  </a:lnTo>
                  <a:lnTo>
                    <a:pt x="21600" y="5400"/>
                  </a:lnTo>
                </a:path>
              </a:pathLst>
            </a:custGeom>
            <a:noFill/>
            <a:ln cap="flat" cmpd="sng" w="38100">
              <a:solidFill>
                <a:srgbClr val="F6B26B"/>
              </a:solidFill>
              <a:prstDash val="solid"/>
              <a:round/>
              <a:headEnd len="sm" w="sm" type="none"/>
              <a:tailEnd len="sm" w="sm" type="none"/>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207" name="Google Shape;207;p30"/>
            <p:cNvPicPr preferRelativeResize="0"/>
            <p:nvPr/>
          </p:nvPicPr>
          <p:blipFill rotWithShape="1">
            <a:blip r:embed="rId4">
              <a:alphaModFix/>
            </a:blip>
            <a:srcRect b="0" l="0" r="0" t="0"/>
            <a:stretch/>
          </p:blipFill>
          <p:spPr>
            <a:xfrm>
              <a:off x="914400" y="533400"/>
              <a:ext cx="520426" cy="543663"/>
            </a:xfrm>
            <a:prstGeom prst="rect">
              <a:avLst/>
            </a:prstGeom>
            <a:noFill/>
            <a:ln>
              <a:noFill/>
            </a:ln>
          </p:spPr>
        </p:pic>
        <p:pic>
          <p:nvPicPr>
            <p:cNvPr id="208" name="Google Shape;208;p30"/>
            <p:cNvPicPr preferRelativeResize="0"/>
            <p:nvPr/>
          </p:nvPicPr>
          <p:blipFill rotWithShape="1">
            <a:blip r:embed="rId5">
              <a:alphaModFix/>
            </a:blip>
            <a:srcRect b="0" l="0" r="0" t="0"/>
            <a:stretch/>
          </p:blipFill>
          <p:spPr>
            <a:xfrm>
              <a:off x="914400" y="1831642"/>
              <a:ext cx="520423" cy="543666"/>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1"/>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1"/>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1"/>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Multi-collateral Dai</a:t>
            </a:r>
            <a:endParaRPr/>
          </a:p>
        </p:txBody>
      </p:sp>
      <p:sp>
        <p:nvSpPr>
          <p:cNvPr id="216" name="Google Shape;216;p31"/>
          <p:cNvSpPr txBox="1"/>
          <p:nvPr/>
        </p:nvSpPr>
        <p:spPr>
          <a:xfrm>
            <a:off x="546474" y="1603499"/>
            <a:ext cx="3814414" cy="1771621"/>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Multi-collateral</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Resilience in the face of black swans.</a:t>
            </a:r>
            <a:endParaRPr b="0" i="0" sz="1400" u="none" cap="none" strike="noStrike">
              <a:solidFill>
                <a:srgbClr val="000000"/>
              </a:solidFill>
              <a:latin typeface="Arial"/>
              <a:ea typeface="Arial"/>
              <a:cs typeface="Arial"/>
              <a:sym typeface="Arial"/>
            </a:endParaRPr>
          </a:p>
        </p:txBody>
      </p:sp>
      <p:pic>
        <p:nvPicPr>
          <p:cNvPr descr="Shape 185" id="217" name="Google Shape;217;p31"/>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pic>
        <p:nvPicPr>
          <p:cNvPr descr="Blocks-09.png" id="218" name="Google Shape;218;p31"/>
          <p:cNvPicPr preferRelativeResize="0"/>
          <p:nvPr/>
        </p:nvPicPr>
        <p:blipFill rotWithShape="1">
          <a:blip r:embed="rId4">
            <a:alphaModFix/>
          </a:blip>
          <a:srcRect b="0" l="0" r="0" t="0"/>
          <a:stretch/>
        </p:blipFill>
        <p:spPr>
          <a:xfrm>
            <a:off x="4144863" y="1501899"/>
            <a:ext cx="4377549" cy="385015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 name="Shape 75"/>
        <p:cNvGrpSpPr/>
        <p:nvPr/>
      </p:nvGrpSpPr>
      <p:grpSpPr>
        <a:xfrm>
          <a:off x="0" y="0"/>
          <a:ext cx="0" cy="0"/>
          <a:chOff x="0" y="0"/>
          <a:chExt cx="0" cy="0"/>
        </a:xfrm>
      </p:grpSpPr>
      <p:pic>
        <p:nvPicPr>
          <p:cNvPr id="76" name="Google Shape;76;p14"/>
          <p:cNvPicPr preferRelativeResize="0"/>
          <p:nvPr/>
        </p:nvPicPr>
        <p:blipFill rotWithShape="1">
          <a:blip r:embed="rId3">
            <a:alphaModFix/>
          </a:blip>
          <a:srcRect b="0" l="0" r="0" t="0"/>
          <a:stretch/>
        </p:blipFill>
        <p:spPr>
          <a:xfrm>
            <a:off x="2658978" y="658729"/>
            <a:ext cx="3826043" cy="3826045"/>
          </a:xfrm>
          <a:prstGeom prst="rect">
            <a:avLst/>
          </a:prstGeom>
          <a:noFill/>
          <a:ln>
            <a:noFill/>
          </a:ln>
          <a:effectLst>
            <a:outerShdw blurRad="50800" rotWithShape="0" algn="tl" dir="2700000" dist="38100">
              <a:srgbClr val="000000">
                <a:alpha val="40000"/>
              </a:srgbClr>
            </a:outerShdw>
            <a:reflection blurRad="0" dir="0" dist="0" endA="300" endPos="35000" fadeDir="5400000" kx="0" rotWithShape="0" algn="bl" stA="52000" stPos="0" sy="-100000" ky="0"/>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2"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b="0" l="0" r="0" t="0"/>
          <a:stretch/>
        </p:blipFill>
        <p:spPr>
          <a:xfrm>
            <a:off x="1730327" y="928978"/>
            <a:ext cx="5683346" cy="32855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3"/>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3"/>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Dai in action</a:t>
            </a:r>
            <a:endParaRPr/>
          </a:p>
        </p:txBody>
      </p:sp>
      <p:pic>
        <p:nvPicPr>
          <p:cNvPr descr="Shape 115" id="231" name="Google Shape;231;p33"/>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cxnSp>
        <p:nvCxnSpPr>
          <p:cNvPr id="232" name="Google Shape;232;p33"/>
          <p:cNvCxnSpPr/>
          <p:nvPr/>
        </p:nvCxnSpPr>
        <p:spPr>
          <a:xfrm>
            <a:off x="749824" y="3045599"/>
            <a:ext cx="7591201" cy="25802"/>
          </a:xfrm>
          <a:prstGeom prst="straightConnector1">
            <a:avLst/>
          </a:prstGeom>
          <a:noFill/>
          <a:ln cap="flat" cmpd="sng" w="25400">
            <a:solidFill>
              <a:srgbClr val="424242"/>
            </a:solidFill>
            <a:prstDash val="solid"/>
            <a:miter lim="400000"/>
            <a:headEnd len="sm" w="sm" type="none"/>
            <a:tailEnd len="sm" w="sm" type="none"/>
          </a:ln>
        </p:spPr>
      </p:cxnSp>
      <p:sp>
        <p:nvSpPr>
          <p:cNvPr id="233" name="Google Shape;233;p33"/>
          <p:cNvSpPr txBox="1"/>
          <p:nvPr/>
        </p:nvSpPr>
        <p:spPr>
          <a:xfrm rot="-1199966">
            <a:off x="1019876" y="3272094"/>
            <a:ext cx="1709595" cy="61459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Roboto"/>
                <a:ea typeface="Roboto"/>
                <a:cs typeface="Roboto"/>
                <a:sym typeface="Roboto"/>
              </a:rPr>
              <a:t>December 2016</a:t>
            </a:r>
            <a:endParaRPr b="0" i="0" sz="1400" u="none" cap="none" strike="noStrike">
              <a:solidFill>
                <a:srgbClr val="000000"/>
              </a:solidFill>
              <a:latin typeface="Roboto"/>
              <a:ea typeface="Roboto"/>
              <a:cs typeface="Roboto"/>
              <a:sym typeface="Roboto"/>
            </a:endParaRPr>
          </a:p>
        </p:txBody>
      </p:sp>
      <p:sp>
        <p:nvSpPr>
          <p:cNvPr id="234" name="Google Shape;234;p33"/>
          <p:cNvSpPr txBox="1"/>
          <p:nvPr/>
        </p:nvSpPr>
        <p:spPr>
          <a:xfrm rot="-1200007">
            <a:off x="3550333" y="3328745"/>
            <a:ext cx="1726204" cy="39878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Roboto"/>
                <a:ea typeface="Roboto"/>
                <a:cs typeface="Roboto"/>
                <a:sym typeface="Roboto"/>
              </a:rPr>
              <a:t>December 2017</a:t>
            </a:r>
            <a:endParaRPr b="0" i="0" sz="1400" u="none" cap="none" strike="noStrike">
              <a:solidFill>
                <a:srgbClr val="000000"/>
              </a:solidFill>
              <a:latin typeface="Roboto"/>
              <a:ea typeface="Roboto"/>
              <a:cs typeface="Roboto"/>
              <a:sym typeface="Roboto"/>
            </a:endParaRPr>
          </a:p>
        </p:txBody>
      </p:sp>
      <p:sp>
        <p:nvSpPr>
          <p:cNvPr id="235" name="Google Shape;235;p33"/>
          <p:cNvSpPr txBox="1"/>
          <p:nvPr/>
        </p:nvSpPr>
        <p:spPr>
          <a:xfrm rot="-1200009">
            <a:off x="6559685" y="3328777"/>
            <a:ext cx="1896367" cy="39878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Roboto"/>
                <a:ea typeface="Roboto"/>
                <a:cs typeface="Roboto"/>
                <a:sym typeface="Roboto"/>
              </a:rPr>
              <a:t>2019</a:t>
            </a:r>
            <a:endParaRPr b="0" i="0" sz="1400" u="none" cap="none" strike="noStrike">
              <a:solidFill>
                <a:srgbClr val="000000"/>
              </a:solidFill>
              <a:latin typeface="Roboto"/>
              <a:ea typeface="Roboto"/>
              <a:cs typeface="Roboto"/>
              <a:sym typeface="Roboto"/>
            </a:endParaRPr>
          </a:p>
        </p:txBody>
      </p:sp>
      <p:sp>
        <p:nvSpPr>
          <p:cNvPr id="236" name="Google Shape;236;p33"/>
          <p:cNvSpPr txBox="1"/>
          <p:nvPr/>
        </p:nvSpPr>
        <p:spPr>
          <a:xfrm>
            <a:off x="887675" y="2476150"/>
            <a:ext cx="19185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2600" u="none" cap="none" strike="noStrike">
                <a:solidFill>
                  <a:srgbClr val="000000"/>
                </a:solidFill>
                <a:latin typeface="Roboto"/>
                <a:ea typeface="Roboto"/>
                <a:cs typeface="Roboto"/>
                <a:sym typeface="Roboto"/>
              </a:rPr>
              <a:t>Sai (Alpha)</a:t>
            </a:r>
            <a:endParaRPr b="0" i="0" sz="2600" u="none" cap="none" strike="noStrike">
              <a:solidFill>
                <a:srgbClr val="000000"/>
              </a:solidFill>
              <a:latin typeface="Roboto"/>
              <a:ea typeface="Roboto"/>
              <a:cs typeface="Roboto"/>
              <a:sym typeface="Roboto"/>
            </a:endParaRPr>
          </a:p>
        </p:txBody>
      </p:sp>
      <p:sp>
        <p:nvSpPr>
          <p:cNvPr id="237" name="Google Shape;237;p33"/>
          <p:cNvSpPr txBox="1"/>
          <p:nvPr/>
        </p:nvSpPr>
        <p:spPr>
          <a:xfrm>
            <a:off x="3390705" y="2467500"/>
            <a:ext cx="17586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2600" u="none" cap="none" strike="noStrike">
                <a:solidFill>
                  <a:srgbClr val="000000"/>
                </a:solidFill>
                <a:latin typeface="Roboto"/>
                <a:ea typeface="Roboto"/>
                <a:cs typeface="Roboto"/>
                <a:sym typeface="Roboto"/>
              </a:rPr>
              <a:t>Dai (Beta)</a:t>
            </a:r>
            <a:endParaRPr b="0" i="0" sz="2600" u="none" cap="none" strike="noStrike">
              <a:solidFill>
                <a:srgbClr val="000000"/>
              </a:solidFill>
              <a:latin typeface="Roboto"/>
              <a:ea typeface="Roboto"/>
              <a:cs typeface="Roboto"/>
              <a:sym typeface="Roboto"/>
            </a:endParaRPr>
          </a:p>
        </p:txBody>
      </p:sp>
      <p:sp>
        <p:nvSpPr>
          <p:cNvPr id="238" name="Google Shape;238;p33"/>
          <p:cNvSpPr txBox="1"/>
          <p:nvPr/>
        </p:nvSpPr>
        <p:spPr>
          <a:xfrm>
            <a:off x="5657625" y="2470950"/>
            <a:ext cx="30867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2600" u="none" cap="none" strike="noStrike">
                <a:solidFill>
                  <a:srgbClr val="000000"/>
                </a:solidFill>
                <a:latin typeface="Roboto"/>
                <a:ea typeface="Roboto"/>
                <a:cs typeface="Roboto"/>
                <a:sym typeface="Roboto"/>
              </a:rPr>
              <a:t>Multi-Collateral Dai</a:t>
            </a:r>
            <a:endParaRPr b="0" i="0" sz="2600" u="none" cap="none" strike="noStrike">
              <a:solidFill>
                <a:srgbClr val="000000"/>
              </a:solidFill>
              <a:latin typeface="Roboto"/>
              <a:ea typeface="Roboto"/>
              <a:cs typeface="Roboto"/>
              <a:sym typeface="Roboto"/>
            </a:endParaRPr>
          </a:p>
        </p:txBody>
      </p:sp>
      <p:sp>
        <p:nvSpPr>
          <p:cNvPr id="239" name="Google Shape;239;p33"/>
          <p:cNvSpPr/>
          <p:nvPr/>
        </p:nvSpPr>
        <p:spPr>
          <a:xfrm>
            <a:off x="1737700" y="2954700"/>
            <a:ext cx="207600" cy="207601"/>
          </a:xfrm>
          <a:prstGeom prst="ellipse">
            <a:avLst/>
          </a:prstGeom>
          <a:solidFill>
            <a:srgbClr val="41D3A9"/>
          </a:solidFill>
          <a:ln>
            <a:noFill/>
          </a:ln>
          <a:effectLst>
            <a:outerShdw blurRad="38100" rotWithShape="0" dir="5400000" dist="23000">
              <a:srgbClr val="000000">
                <a:alpha val="34509"/>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240" name="Google Shape;240;p33"/>
          <p:cNvSpPr/>
          <p:nvPr/>
        </p:nvSpPr>
        <p:spPr>
          <a:xfrm>
            <a:off x="4307377" y="2954700"/>
            <a:ext cx="207600" cy="207600"/>
          </a:xfrm>
          <a:prstGeom prst="ellipse">
            <a:avLst/>
          </a:prstGeom>
          <a:solidFill>
            <a:srgbClr val="41D3A9"/>
          </a:solidFill>
          <a:ln>
            <a:noFill/>
          </a:ln>
          <a:effectLst>
            <a:outerShdw blurRad="38100" rotWithShape="0" dir="5400000" dist="23000">
              <a:srgbClr val="000000">
                <a:alpha val="34509"/>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241" name="Google Shape;241;p33"/>
          <p:cNvSpPr/>
          <p:nvPr/>
        </p:nvSpPr>
        <p:spPr>
          <a:xfrm>
            <a:off x="7351100" y="2954700"/>
            <a:ext cx="207600" cy="207601"/>
          </a:xfrm>
          <a:prstGeom prst="ellipse">
            <a:avLst/>
          </a:prstGeom>
          <a:solidFill>
            <a:srgbClr val="41D3A9"/>
          </a:solidFill>
          <a:ln>
            <a:noFill/>
          </a:ln>
          <a:effectLst>
            <a:outerShdw blurRad="38100" rotWithShape="0" dir="5400000" dist="23000">
              <a:srgbClr val="000000">
                <a:alpha val="34509"/>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chemeClr val="accent4"/>
        </a:solidFill>
      </p:bgPr>
    </p:bg>
    <p:spTree>
      <p:nvGrpSpPr>
        <p:cNvPr id="245" name="Shape 245"/>
        <p:cNvGrpSpPr/>
        <p:nvPr/>
      </p:nvGrpSpPr>
      <p:grpSpPr>
        <a:xfrm>
          <a:off x="0" y="0"/>
          <a:ext cx="0" cy="0"/>
          <a:chOff x="0" y="0"/>
          <a:chExt cx="0" cy="0"/>
        </a:xfrm>
      </p:grpSpPr>
      <p:sp>
        <p:nvSpPr>
          <p:cNvPr id="246" name="Google Shape;246;p34"/>
          <p:cNvSpPr/>
          <p:nvPr/>
        </p:nvSpPr>
        <p:spPr>
          <a:xfrm>
            <a:off x="0" y="4511842"/>
            <a:ext cx="9144000" cy="631658"/>
          </a:xfrm>
          <a:prstGeom prst="rect">
            <a:avLst/>
          </a:prstGeom>
          <a:solidFill>
            <a:srgbClr val="1ABC9C"/>
          </a:solidFill>
          <a:ln>
            <a:noFill/>
          </a:ln>
          <a:effectLst>
            <a:outerShdw blurRad="50800" rotWithShape="0" dir="16200000" dist="381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pic>
        <p:nvPicPr>
          <p:cNvPr id="247" name="Google Shape;247;p34"/>
          <p:cNvPicPr preferRelativeResize="0"/>
          <p:nvPr/>
        </p:nvPicPr>
        <p:blipFill rotWithShape="1">
          <a:blip r:embed="rId3">
            <a:alphaModFix/>
          </a:blip>
          <a:srcRect b="2632" l="0" r="0" t="2624"/>
          <a:stretch/>
        </p:blipFill>
        <p:spPr>
          <a:xfrm>
            <a:off x="558589" y="3305025"/>
            <a:ext cx="8026825" cy="1537151"/>
          </a:xfrm>
          <a:prstGeom prst="rect">
            <a:avLst/>
          </a:prstGeom>
          <a:noFill/>
          <a:ln cap="flat" cmpd="sng" w="9525">
            <a:solidFill>
              <a:srgbClr val="30BD9F"/>
            </a:solidFill>
            <a:prstDash val="solid"/>
            <a:round/>
            <a:headEnd len="sm" w="sm" type="none"/>
            <a:tailEnd len="sm" w="sm" type="none"/>
          </a:ln>
        </p:spPr>
      </p:pic>
      <p:sp>
        <p:nvSpPr>
          <p:cNvPr id="248" name="Google Shape;248;p34"/>
          <p:cNvSpPr txBox="1"/>
          <p:nvPr/>
        </p:nvSpPr>
        <p:spPr>
          <a:xfrm>
            <a:off x="558600" y="3296171"/>
            <a:ext cx="5324400" cy="246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30BD9F"/>
                </a:solidFill>
                <a:latin typeface="Arial"/>
                <a:ea typeface="Arial"/>
                <a:cs typeface="Arial"/>
                <a:sym typeface="Arial"/>
              </a:rPr>
              <a:t>Dai total supply</a:t>
            </a:r>
            <a:endParaRPr b="1" i="0" sz="1400" u="none" cap="none" strike="noStrike">
              <a:solidFill>
                <a:srgbClr val="30BD9F"/>
              </a:solidFill>
              <a:latin typeface="Arial"/>
              <a:ea typeface="Arial"/>
              <a:cs typeface="Arial"/>
              <a:sym typeface="Arial"/>
            </a:endParaRPr>
          </a:p>
        </p:txBody>
      </p:sp>
      <p:graphicFrame>
        <p:nvGraphicFramePr>
          <p:cNvPr id="249" name="Google Shape;249;p34"/>
          <p:cNvGraphicFramePr/>
          <p:nvPr/>
        </p:nvGraphicFramePr>
        <p:xfrm>
          <a:off x="558588" y="356000"/>
          <a:ext cx="3000000" cy="3000000"/>
        </p:xfrm>
        <a:graphic>
          <a:graphicData uri="http://schemas.openxmlformats.org/drawingml/2006/table">
            <a:tbl>
              <a:tblPr>
                <a:noFill/>
                <a:tableStyleId>{8BE119F4-6C05-435A-AE7F-8EE587DE7BD6}</a:tableStyleId>
              </a:tblPr>
              <a:tblGrid>
                <a:gridCol w="2192575"/>
                <a:gridCol w="5834250"/>
              </a:tblGrid>
              <a:tr h="574400">
                <a:tc>
                  <a:txBody>
                    <a:bodyPr>
                      <a:noAutofit/>
                    </a:bodyPr>
                    <a:lstStyle/>
                    <a:p>
                      <a:pPr indent="0" lvl="0" marL="0" marR="0" rtl="0" algn="r">
                        <a:lnSpc>
                          <a:spcPct val="100000"/>
                        </a:lnSpc>
                        <a:spcBef>
                          <a:spcPts val="0"/>
                        </a:spcBef>
                        <a:spcAft>
                          <a:spcPts val="0"/>
                        </a:spcAft>
                        <a:buClr>
                          <a:srgbClr val="000000"/>
                        </a:buClr>
                        <a:buSzPts val="2000"/>
                        <a:buFont typeface="Arial"/>
                        <a:buNone/>
                      </a:pPr>
                      <a:r>
                        <a:rPr lang="en-US" sz="2000" u="none" cap="none" strike="noStrike">
                          <a:solidFill>
                            <a:srgbClr val="111329"/>
                          </a:solidFill>
                          <a:latin typeface="Roboto Light"/>
                          <a:ea typeface="Roboto Light"/>
                          <a:cs typeface="Roboto Light"/>
                          <a:sym typeface="Roboto Light"/>
                        </a:rPr>
                        <a:t>70 million USD</a:t>
                      </a:r>
                      <a:endParaRPr sz="2000" u="none" cap="none" strike="noStrike">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111329"/>
                          </a:solidFill>
                          <a:latin typeface="Roboto"/>
                          <a:ea typeface="Roboto"/>
                          <a:cs typeface="Roboto"/>
                          <a:sym typeface="Roboto"/>
                        </a:rPr>
                        <a:t>Circulating supply</a:t>
                      </a:r>
                      <a:r>
                        <a:rPr lang="en-US" sz="2000" u="none" cap="none" strike="noStrike">
                          <a:solidFill>
                            <a:srgbClr val="111329"/>
                          </a:solidFill>
                          <a:latin typeface="Roboto"/>
                          <a:ea typeface="Roboto"/>
                          <a:cs typeface="Roboto"/>
                          <a:sym typeface="Roboto"/>
                        </a:rPr>
                        <a:t> (Dai)</a:t>
                      </a:r>
                      <a:endParaRPr sz="2000" u="none" cap="none" strike="noStrike">
                        <a:solidFill>
                          <a:srgbClr val="111329"/>
                        </a:solidFill>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r>
              <a:tr h="574400">
                <a:tc>
                  <a:txBody>
                    <a:bodyPr>
                      <a:noAutofit/>
                    </a:bodyPr>
                    <a:lstStyle/>
                    <a:p>
                      <a:pPr indent="0" lvl="0" marL="0" marR="0" rtl="0" algn="r">
                        <a:lnSpc>
                          <a:spcPct val="100000"/>
                        </a:lnSpc>
                        <a:spcBef>
                          <a:spcPts val="0"/>
                        </a:spcBef>
                        <a:spcAft>
                          <a:spcPts val="0"/>
                        </a:spcAft>
                        <a:buClr>
                          <a:srgbClr val="000000"/>
                        </a:buClr>
                        <a:buSzPts val="2000"/>
                        <a:buFont typeface="Arial"/>
                        <a:buNone/>
                      </a:pPr>
                      <a:r>
                        <a:rPr lang="en-US" sz="2000" u="none" cap="none" strike="noStrike">
                          <a:solidFill>
                            <a:srgbClr val="111329"/>
                          </a:solidFill>
                          <a:latin typeface="Roboto Light"/>
                          <a:ea typeface="Roboto Light"/>
                          <a:cs typeface="Roboto Light"/>
                          <a:sym typeface="Roboto Light"/>
                        </a:rPr>
                        <a:t>385 million USD</a:t>
                      </a:r>
                      <a:endParaRPr sz="2000" u="none" cap="none" strike="noStrike">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111329"/>
                          </a:solidFill>
                          <a:latin typeface="Roboto"/>
                          <a:ea typeface="Roboto"/>
                          <a:cs typeface="Roboto"/>
                          <a:sym typeface="Roboto"/>
                        </a:rPr>
                        <a:t>Market cap</a:t>
                      </a:r>
                      <a:r>
                        <a:rPr lang="en-US" sz="2000" u="none" cap="none" strike="noStrike">
                          <a:solidFill>
                            <a:srgbClr val="111329"/>
                          </a:solidFill>
                          <a:latin typeface="Roboto"/>
                          <a:ea typeface="Roboto"/>
                          <a:cs typeface="Roboto"/>
                          <a:sym typeface="Roboto"/>
                        </a:rPr>
                        <a:t> (MKR)</a:t>
                      </a:r>
                      <a:endParaRPr sz="2000" u="none" cap="none" strike="noStrike">
                        <a:solidFill>
                          <a:srgbClr val="111329"/>
                        </a:solidFill>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r>
              <a:tr h="574400">
                <a:tc>
                  <a:txBody>
                    <a:bodyPr>
                      <a:noAutofit/>
                    </a:bodyPr>
                    <a:lstStyle/>
                    <a:p>
                      <a:pPr indent="0" lvl="0" marL="0" marR="0" rtl="0" algn="r">
                        <a:lnSpc>
                          <a:spcPct val="100000"/>
                        </a:lnSpc>
                        <a:spcBef>
                          <a:spcPts val="0"/>
                        </a:spcBef>
                        <a:spcAft>
                          <a:spcPts val="0"/>
                        </a:spcAft>
                        <a:buClr>
                          <a:srgbClr val="000000"/>
                        </a:buClr>
                        <a:buSzPts val="2000"/>
                        <a:buFont typeface="Arial"/>
                        <a:buNone/>
                      </a:pPr>
                      <a:r>
                        <a:rPr lang="en-US" sz="2000" u="none" cap="none" strike="noStrike">
                          <a:solidFill>
                            <a:srgbClr val="111329"/>
                          </a:solidFill>
                          <a:latin typeface="Roboto Light"/>
                          <a:ea typeface="Roboto Light"/>
                          <a:cs typeface="Roboto Light"/>
                          <a:sym typeface="Roboto Light"/>
                        </a:rPr>
                        <a:t>3,590</a:t>
                      </a:r>
                      <a:endParaRPr sz="2000" u="none" cap="none" strike="noStrike">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111329"/>
                          </a:solidFill>
                          <a:latin typeface="Roboto"/>
                          <a:ea typeface="Roboto"/>
                          <a:cs typeface="Roboto"/>
                          <a:sym typeface="Roboto"/>
                        </a:rPr>
                        <a:t>Total CDPs</a:t>
                      </a:r>
                      <a:r>
                        <a:rPr lang="en-US" sz="2000" u="none" cap="none" strike="noStrike">
                          <a:solidFill>
                            <a:srgbClr val="111329"/>
                          </a:solidFill>
                          <a:latin typeface="Roboto"/>
                          <a:ea typeface="Roboto"/>
                          <a:cs typeface="Roboto"/>
                          <a:sym typeface="Roboto"/>
                        </a:rPr>
                        <a:t> (to date)</a:t>
                      </a:r>
                      <a:endParaRPr sz="2000" u="none" cap="none" strike="noStrike">
                        <a:solidFill>
                          <a:srgbClr val="111329"/>
                        </a:solidFill>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r>
              <a:tr h="543875">
                <a:tc>
                  <a:txBody>
                    <a:bodyPr>
                      <a:noAutofit/>
                    </a:bodyPr>
                    <a:lstStyle/>
                    <a:p>
                      <a:pPr indent="0" lvl="0" marL="0" marR="0" rtl="0" algn="r">
                        <a:lnSpc>
                          <a:spcPct val="100000"/>
                        </a:lnSpc>
                        <a:spcBef>
                          <a:spcPts val="0"/>
                        </a:spcBef>
                        <a:spcAft>
                          <a:spcPts val="0"/>
                        </a:spcAft>
                        <a:buClr>
                          <a:srgbClr val="000000"/>
                        </a:buClr>
                        <a:buSzPts val="2000"/>
                        <a:buFont typeface="Arial"/>
                        <a:buNone/>
                      </a:pPr>
                      <a:r>
                        <a:rPr lang="en-US" sz="2000" u="none" cap="none" strike="noStrike">
                          <a:solidFill>
                            <a:srgbClr val="111329"/>
                          </a:solidFill>
                          <a:latin typeface="Roboto Light"/>
                          <a:ea typeface="Roboto Light"/>
                          <a:cs typeface="Roboto Light"/>
                          <a:sym typeface="Roboto Light"/>
                        </a:rPr>
                        <a:t>769.3 thousand</a:t>
                      </a:r>
                      <a:endParaRPr sz="2000" u="none" cap="none" strike="noStrike">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111329"/>
                          </a:solidFill>
                          <a:latin typeface="Roboto"/>
                          <a:ea typeface="Roboto"/>
                          <a:cs typeface="Roboto"/>
                          <a:sym typeface="Roboto"/>
                        </a:rPr>
                        <a:t>Total ETH locked in CDPs</a:t>
                      </a:r>
                      <a:r>
                        <a:rPr lang="en-US" sz="2000" u="none" cap="none" strike="noStrike">
                          <a:solidFill>
                            <a:srgbClr val="111329"/>
                          </a:solidFill>
                          <a:latin typeface="Roboto"/>
                          <a:ea typeface="Roboto"/>
                          <a:cs typeface="Roboto"/>
                          <a:sym typeface="Roboto"/>
                        </a:rPr>
                        <a:t> (to date)</a:t>
                      </a:r>
                      <a:endParaRPr sz="2000" u="none" cap="none" strike="noStrike">
                        <a:solidFill>
                          <a:srgbClr val="111329"/>
                        </a:solidFill>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r>
              <a:tr h="529550">
                <a:tc>
                  <a:txBody>
                    <a:bodyPr>
                      <a:noAutofit/>
                    </a:bodyPr>
                    <a:lstStyle/>
                    <a:p>
                      <a:pPr indent="0" lvl="0" marL="0" marR="0" rtl="0" algn="r">
                        <a:lnSpc>
                          <a:spcPct val="100000"/>
                        </a:lnSpc>
                        <a:spcBef>
                          <a:spcPts val="0"/>
                        </a:spcBef>
                        <a:spcAft>
                          <a:spcPts val="0"/>
                        </a:spcAft>
                        <a:buClr>
                          <a:srgbClr val="000000"/>
                        </a:buClr>
                        <a:buSzPts val="2000"/>
                        <a:buFont typeface="Arial"/>
                        <a:buNone/>
                      </a:pPr>
                      <a:r>
                        <a:rPr lang="en-US" sz="2000" u="none" cap="none" strike="noStrike">
                          <a:solidFill>
                            <a:srgbClr val="111329"/>
                          </a:solidFill>
                          <a:latin typeface="Roboto Light"/>
                          <a:ea typeface="Roboto Light"/>
                          <a:cs typeface="Roboto Light"/>
                          <a:sym typeface="Roboto Light"/>
                        </a:rPr>
                        <a:t>114.5 million</a:t>
                      </a:r>
                      <a:endParaRPr sz="2000" u="none" cap="none" strike="noStrike">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c>
                  <a:txBody>
                    <a:bodyPr>
                      <a:noAutofit/>
                    </a:bodyPr>
                    <a:lstStyle/>
                    <a:p>
                      <a:pPr indent="0" lvl="0" marL="0" marR="0" rtl="0" algn="l">
                        <a:lnSpc>
                          <a:spcPct val="100000"/>
                        </a:lnSpc>
                        <a:spcBef>
                          <a:spcPts val="0"/>
                        </a:spcBef>
                        <a:spcAft>
                          <a:spcPts val="0"/>
                        </a:spcAft>
                        <a:buClr>
                          <a:srgbClr val="000000"/>
                        </a:buClr>
                        <a:buSzPts val="2000"/>
                        <a:buFont typeface="Arial"/>
                        <a:buNone/>
                      </a:pPr>
                      <a:r>
                        <a:rPr b="1" lang="en-US" sz="2000" u="none" cap="none" strike="noStrike">
                          <a:solidFill>
                            <a:srgbClr val="111329"/>
                          </a:solidFill>
                          <a:latin typeface="Roboto"/>
                          <a:ea typeface="Roboto"/>
                          <a:cs typeface="Roboto"/>
                          <a:sym typeface="Roboto"/>
                        </a:rPr>
                        <a:t>Total Dai drawn against collateral</a:t>
                      </a:r>
                      <a:r>
                        <a:rPr lang="en-US" sz="2000" u="none" cap="none" strike="noStrike">
                          <a:solidFill>
                            <a:srgbClr val="111329"/>
                          </a:solidFill>
                          <a:latin typeface="Roboto"/>
                          <a:ea typeface="Roboto"/>
                          <a:cs typeface="Roboto"/>
                          <a:sym typeface="Roboto"/>
                        </a:rPr>
                        <a:t> (9 months)</a:t>
                      </a:r>
                      <a:endParaRPr sz="2000" u="none" cap="none" strike="noStrike">
                        <a:solidFill>
                          <a:srgbClr val="111329"/>
                        </a:solidFill>
                        <a:latin typeface="Roboto"/>
                        <a:ea typeface="Roboto"/>
                        <a:cs typeface="Roboto"/>
                        <a:sym typeface="Roboto"/>
                      </a:endParaRPr>
                    </a:p>
                  </a:txBody>
                  <a:tcPr marT="91425" marB="91425" marR="91425" marL="91425">
                    <a:lnL cap="flat" cmpd="sng" w="9525">
                      <a:solidFill>
                        <a:srgbClr val="30BD9F">
                          <a:alpha val="0"/>
                        </a:srgbClr>
                      </a:solidFill>
                      <a:prstDash val="solid"/>
                      <a:round/>
                      <a:headEnd len="sm" w="sm" type="none"/>
                      <a:tailEnd len="sm" w="sm" type="none"/>
                    </a:lnL>
                    <a:lnR cap="flat" cmpd="sng" w="9525">
                      <a:solidFill>
                        <a:srgbClr val="30BD9F">
                          <a:alpha val="0"/>
                        </a:srgbClr>
                      </a:solidFill>
                      <a:prstDash val="solid"/>
                      <a:round/>
                      <a:headEnd len="sm" w="sm" type="none"/>
                      <a:tailEnd len="sm" w="sm" type="none"/>
                    </a:lnR>
                    <a:lnT cap="flat" cmpd="sng" w="9525">
                      <a:solidFill>
                        <a:srgbClr val="30BD9F">
                          <a:alpha val="0"/>
                        </a:srgbClr>
                      </a:solidFill>
                      <a:prstDash val="solid"/>
                      <a:round/>
                      <a:headEnd len="sm" w="sm" type="none"/>
                      <a:tailEnd len="sm" w="sm" type="none"/>
                    </a:lnT>
                    <a:lnB cap="flat" cmpd="sng" w="9525">
                      <a:solidFill>
                        <a:srgbClr val="30BD9F">
                          <a:alpha val="0"/>
                        </a:srgbClr>
                      </a:solidFill>
                      <a:prstDash val="solid"/>
                      <a:round/>
                      <a:headEnd len="sm" w="sm" type="none"/>
                      <a:tailEnd len="sm" w="sm" type="none"/>
                    </a:lnB>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5"/>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Clr>
                <a:srgbClr val="FFFFFF"/>
              </a:buClr>
              <a:buSzPts val="3200"/>
              <a:buFont typeface="Roboto"/>
              <a:buNone/>
            </a:pPr>
            <a:r>
              <a:rPr lang="en-US"/>
              <a:t>Partnership appetite </a:t>
            </a:r>
            <a:endParaRPr/>
          </a:p>
        </p:txBody>
      </p:sp>
      <p:pic>
        <p:nvPicPr>
          <p:cNvPr descr="Shape 104" id="256" name="Google Shape;256;p35"/>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57" name="Google Shape;257;p35"/>
          <p:cNvSpPr/>
          <p:nvPr/>
        </p:nvSpPr>
        <p:spPr>
          <a:xfrm>
            <a:off x="791975" y="1638750"/>
            <a:ext cx="6196681" cy="2561615"/>
          </a:xfrm>
          <a:custGeom>
            <a:rect b="b" l="l" r="r" t="t"/>
            <a:pathLst>
              <a:path extrusionOk="0" h="106501" w="246585">
                <a:moveTo>
                  <a:pt x="0" y="106501"/>
                </a:moveTo>
                <a:cubicBezTo>
                  <a:pt x="24615" y="103926"/>
                  <a:pt x="111946" y="99171"/>
                  <a:pt x="147690" y="91049"/>
                </a:cubicBezTo>
                <a:cubicBezTo>
                  <a:pt x="183434" y="82927"/>
                  <a:pt x="198921" y="69838"/>
                  <a:pt x="214464" y="57769"/>
                </a:cubicBezTo>
                <a:cubicBezTo>
                  <a:pt x="230008" y="45700"/>
                  <a:pt x="235598" y="28263"/>
                  <a:pt x="240951" y="18635"/>
                </a:cubicBezTo>
                <a:cubicBezTo>
                  <a:pt x="246305" y="9007"/>
                  <a:pt x="245646" y="3106"/>
                  <a:pt x="246585" y="0"/>
                </a:cubicBezTo>
              </a:path>
            </a:pathLst>
          </a:custGeom>
          <a:noFill/>
          <a:ln cap="flat" cmpd="sng" w="38100">
            <a:solidFill>
              <a:srgbClr val="30BD9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35"/>
          <p:cNvSpPr txBox="1"/>
          <p:nvPr/>
        </p:nvSpPr>
        <p:spPr>
          <a:xfrm rot="1521194">
            <a:off x="1525977" y="3982296"/>
            <a:ext cx="1852415" cy="509137"/>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Bïfrost</a:t>
            </a:r>
            <a:endParaRPr b="0" i="0" sz="1400" u="none" cap="none" strike="noStrike">
              <a:solidFill>
                <a:srgbClr val="000000"/>
              </a:solidFill>
              <a:latin typeface="Arial"/>
              <a:ea typeface="Arial"/>
              <a:cs typeface="Arial"/>
              <a:sym typeface="Arial"/>
            </a:endParaRPr>
          </a:p>
        </p:txBody>
      </p:sp>
      <p:sp>
        <p:nvSpPr>
          <p:cNvPr id="259" name="Google Shape;259;p35"/>
          <p:cNvSpPr txBox="1"/>
          <p:nvPr/>
        </p:nvSpPr>
        <p:spPr>
          <a:xfrm rot="1525934">
            <a:off x="5988667" y="2855075"/>
            <a:ext cx="1852631" cy="509252"/>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a16z</a:t>
            </a:r>
            <a:endParaRPr b="0" i="0" sz="1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
        <p:nvSpPr>
          <p:cNvPr id="260" name="Google Shape;260;p35"/>
          <p:cNvSpPr txBox="1"/>
          <p:nvPr/>
        </p:nvSpPr>
        <p:spPr>
          <a:xfrm rot="1531243">
            <a:off x="3240424" y="3904713"/>
            <a:ext cx="2112630" cy="509098"/>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Tradeshift</a:t>
            </a:r>
            <a:endParaRPr b="0" i="0" sz="1400" u="none" cap="none" strike="noStrike">
              <a:solidFill>
                <a:srgbClr val="000000"/>
              </a:solidFill>
              <a:latin typeface="Arial"/>
              <a:ea typeface="Arial"/>
              <a:cs typeface="Arial"/>
              <a:sym typeface="Arial"/>
            </a:endParaRPr>
          </a:p>
        </p:txBody>
      </p:sp>
      <p:sp>
        <p:nvSpPr>
          <p:cNvPr id="261" name="Google Shape;261;p35"/>
          <p:cNvSpPr txBox="1"/>
          <p:nvPr/>
        </p:nvSpPr>
        <p:spPr>
          <a:xfrm rot="1517412">
            <a:off x="4927833" y="3509640"/>
            <a:ext cx="1591983" cy="553830"/>
          </a:xfrm>
          <a:prstGeom prst="rect">
            <a:avLst/>
          </a:prstGeom>
          <a:noFill/>
          <a:ln>
            <a:noFill/>
          </a:ln>
        </p:spPr>
        <p:txBody>
          <a:bodyPr anchorCtr="0" anchor="t" bIns="45700" lIns="45700" spcFirstLastPara="1" rIns="45700" wrap="square" tIns="45700">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Wyre</a:t>
            </a:r>
            <a:endParaRPr b="1" i="0" sz="2400" u="none" cap="none" strike="noStrike">
              <a:solidFill>
                <a:srgbClr val="000000"/>
              </a:solidFill>
              <a:latin typeface="Roboto"/>
              <a:ea typeface="Roboto"/>
              <a:cs typeface="Roboto"/>
              <a:sym typeface="Roboto"/>
            </a:endParaRPr>
          </a:p>
        </p:txBody>
      </p:sp>
      <p:sp>
        <p:nvSpPr>
          <p:cNvPr id="262" name="Google Shape;262;p35"/>
          <p:cNvSpPr txBox="1"/>
          <p:nvPr/>
        </p:nvSpPr>
        <p:spPr>
          <a:xfrm rot="1525934">
            <a:off x="6581406" y="2011875"/>
            <a:ext cx="1852631" cy="509252"/>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Roboto"/>
              <a:buChar char="●"/>
            </a:pPr>
            <a:r>
              <a:rPr b="0" i="0" lang="en-US" sz="2400" u="none" cap="none" strike="noStrike">
                <a:solidFill>
                  <a:srgbClr val="000000"/>
                </a:solidFill>
                <a:latin typeface="Arial"/>
                <a:ea typeface="Arial"/>
                <a:cs typeface="Arial"/>
                <a:sym typeface="Arial"/>
              </a:rPr>
              <a:t>?</a:t>
            </a:r>
            <a:endParaRPr b="0" i="0" sz="24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pic>
        <p:nvPicPr>
          <p:cNvPr id="263" name="Google Shape;263;p35"/>
          <p:cNvPicPr preferRelativeResize="0"/>
          <p:nvPr/>
        </p:nvPicPr>
        <p:blipFill rotWithShape="1">
          <a:blip r:embed="rId4">
            <a:alphaModFix/>
          </a:blip>
          <a:srcRect b="0" l="0" r="0" t="0"/>
          <a:stretch/>
        </p:blipFill>
        <p:spPr>
          <a:xfrm>
            <a:off x="791975" y="2051298"/>
            <a:ext cx="1253401" cy="1253399"/>
          </a:xfrm>
          <a:prstGeom prst="rect">
            <a:avLst/>
          </a:prstGeom>
          <a:noFill/>
          <a:ln>
            <a:noFill/>
          </a:ln>
        </p:spPr>
      </p:pic>
      <p:sp>
        <p:nvSpPr>
          <p:cNvPr id="264" name="Google Shape;264;p35"/>
          <p:cNvSpPr txBox="1"/>
          <p:nvPr/>
        </p:nvSpPr>
        <p:spPr>
          <a:xfrm>
            <a:off x="1664200" y="2301900"/>
            <a:ext cx="4025400" cy="509400"/>
          </a:xfrm>
          <a:prstGeom prst="rect">
            <a:avLst/>
          </a:prstGeom>
          <a:noFill/>
          <a:ln>
            <a:noFill/>
          </a:ln>
        </p:spPr>
        <p:txBody>
          <a:bodyPr anchorCtr="0" anchor="t" bIns="91425" lIns="91425" spcFirstLastPara="1" rIns="91425" wrap="square" tIns="91425">
            <a:noAutofit/>
          </a:bodyPr>
          <a:lstStyle/>
          <a:p>
            <a:pPr indent="0" lvl="0" marL="457200" marR="0" rtl="0" algn="l">
              <a:lnSpc>
                <a:spcPct val="150000"/>
              </a:lnSpc>
              <a:spcBef>
                <a:spcPts val="0"/>
              </a:spcBef>
              <a:spcAft>
                <a:spcPts val="0"/>
              </a:spcAft>
              <a:buClr>
                <a:srgbClr val="000000"/>
              </a:buClr>
              <a:buSzPts val="3000"/>
              <a:buFont typeface="Arial"/>
              <a:buNone/>
            </a:pPr>
            <a:r>
              <a:rPr b="1" i="0" lang="en-US" sz="3000" u="none" cap="none" strike="noStrike">
                <a:solidFill>
                  <a:srgbClr val="000000"/>
                </a:solidFill>
                <a:latin typeface="Arial"/>
                <a:ea typeface="Arial"/>
                <a:cs typeface="Arial"/>
                <a:sym typeface="Arial"/>
              </a:rPr>
              <a:t>200+ partnerships</a:t>
            </a:r>
            <a:endParaRPr b="1" i="0" sz="3000" u="none" cap="none" strike="noStrike">
              <a:solidFill>
                <a:srgbClr val="000000"/>
              </a:solidFill>
              <a:latin typeface="Arial"/>
              <a:ea typeface="Arial"/>
              <a:cs typeface="Arial"/>
              <a:sym typeface="Arial"/>
            </a:endParaRPr>
          </a:p>
          <a:p>
            <a:pPr indent="0" lvl="0" marL="45720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36"/>
          <p:cNvPicPr preferRelativeResize="0"/>
          <p:nvPr/>
        </p:nvPicPr>
        <p:blipFill rotWithShape="1">
          <a:blip r:embed="rId3">
            <a:alphaModFix/>
          </a:blip>
          <a:srcRect b="0" l="0" r="0" t="0"/>
          <a:stretch/>
        </p:blipFill>
        <p:spPr>
          <a:xfrm>
            <a:off x="152400" y="152400"/>
            <a:ext cx="8839200" cy="467593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471900" y="186400"/>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3200"/>
              <a:buFont typeface="Roboto"/>
              <a:buNone/>
            </a:pPr>
            <a:r>
              <a:rPr b="1" lang="en-US">
                <a:latin typeface="Helvetica Neue"/>
                <a:ea typeface="Helvetica Neue"/>
                <a:cs typeface="Helvetica Neue"/>
                <a:sym typeface="Helvetica Neue"/>
              </a:rPr>
              <a:t>International Remittances</a:t>
            </a:r>
            <a:endParaRPr b="1">
              <a:latin typeface="Helvetica Neue"/>
              <a:ea typeface="Helvetica Neue"/>
              <a:cs typeface="Helvetica Neue"/>
              <a:sym typeface="Helvetica Neue"/>
            </a:endParaRPr>
          </a:p>
        </p:txBody>
      </p:sp>
      <p:pic>
        <p:nvPicPr>
          <p:cNvPr descr="ICON_Maker.png" id="276" name="Google Shape;276;p37"/>
          <p:cNvPicPr preferRelativeResize="0"/>
          <p:nvPr/>
        </p:nvPicPr>
        <p:blipFill rotWithShape="1">
          <a:blip r:embed="rId3">
            <a:alphaModFix/>
          </a:blip>
          <a:srcRect b="0" l="0" r="0" t="0"/>
          <a:stretch/>
        </p:blipFill>
        <p:spPr>
          <a:xfrm>
            <a:off x="8003500" y="0"/>
            <a:ext cx="1140500" cy="1140500"/>
          </a:xfrm>
          <a:prstGeom prst="rect">
            <a:avLst/>
          </a:prstGeom>
          <a:noFill/>
          <a:ln>
            <a:noFill/>
          </a:ln>
        </p:spPr>
      </p:pic>
      <p:sp>
        <p:nvSpPr>
          <p:cNvPr id="277" name="Google Shape;277;p37"/>
          <p:cNvSpPr txBox="1"/>
          <p:nvPr/>
        </p:nvSpPr>
        <p:spPr>
          <a:xfrm>
            <a:off x="3308975" y="1909725"/>
            <a:ext cx="5647200" cy="2899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160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Easy on &amp; off-ramp between fiat </a:t>
            </a:r>
            <a:br>
              <a:rPr b="0" i="0" lang="en-US" sz="2400" u="none" cap="none" strike="noStrike">
                <a:solidFill>
                  <a:srgbClr val="000000"/>
                </a:solidFill>
                <a:latin typeface="Roboto"/>
                <a:ea typeface="Roboto"/>
                <a:cs typeface="Roboto"/>
                <a:sym typeface="Roboto"/>
              </a:rPr>
            </a:br>
            <a:r>
              <a:rPr b="0" i="0" lang="en-US" sz="2400" u="none" cap="none" strike="noStrike">
                <a:solidFill>
                  <a:srgbClr val="000000"/>
                </a:solidFill>
                <a:latin typeface="Roboto"/>
                <a:ea typeface="Roboto"/>
                <a:cs typeface="Roboto"/>
                <a:sym typeface="Roboto"/>
              </a:rPr>
              <a:t>and crypto</a:t>
            </a:r>
            <a:endParaRPr b="0" i="0" sz="2400" u="none" cap="none" strike="noStrike">
              <a:solidFill>
                <a:srgbClr val="000000"/>
              </a:solidFill>
              <a:latin typeface="Roboto"/>
              <a:ea typeface="Roboto"/>
              <a:cs typeface="Roboto"/>
              <a:sym typeface="Roboto"/>
            </a:endParaRPr>
          </a:p>
          <a:p>
            <a:pPr indent="-342900" lvl="0" marL="457200" marR="0" rtl="0" algn="l">
              <a:lnSpc>
                <a:spcPct val="100000"/>
              </a:lnSpc>
              <a:spcBef>
                <a:spcPts val="1600"/>
              </a:spcBef>
              <a:spcAft>
                <a:spcPts val="0"/>
              </a:spcAft>
              <a:buClr>
                <a:srgbClr val="000000"/>
              </a:buClr>
              <a:buSzPts val="1800"/>
              <a:buFont typeface="Helvetica Neue"/>
              <a:buChar char="●"/>
            </a:pPr>
            <a:r>
              <a:rPr b="0" i="0" lang="en-US" sz="2400" u="none" cap="none" strike="noStrike">
                <a:solidFill>
                  <a:srgbClr val="000000"/>
                </a:solidFill>
                <a:latin typeface="Roboto"/>
                <a:ea typeface="Roboto"/>
                <a:cs typeface="Roboto"/>
                <a:sym typeface="Roboto"/>
              </a:rPr>
              <a:t>Access to Dai stablecoin for businesses in 30+ countries </a:t>
            </a:r>
            <a:endParaRPr b="0" i="0" sz="2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8" name="Google Shape;278;p37"/>
          <p:cNvPicPr preferRelativeResize="0"/>
          <p:nvPr/>
        </p:nvPicPr>
        <p:blipFill rotWithShape="1">
          <a:blip r:embed="rId4">
            <a:alphaModFix/>
          </a:blip>
          <a:srcRect b="0" l="0" r="0" t="0"/>
          <a:stretch/>
        </p:blipFill>
        <p:spPr>
          <a:xfrm>
            <a:off x="122225" y="2675936"/>
            <a:ext cx="3125450" cy="1367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38"/>
          <p:cNvSpPr txBox="1"/>
          <p:nvPr>
            <p:ph type="title"/>
          </p:nvPr>
        </p:nvSpPr>
        <p:spPr>
          <a:xfrm>
            <a:off x="471900" y="186400"/>
            <a:ext cx="8222100" cy="7677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lt1"/>
              </a:buClr>
              <a:buSzPts val="3200"/>
              <a:buFont typeface="Roboto"/>
              <a:buNone/>
            </a:pPr>
            <a:r>
              <a:rPr b="1" lang="en-US">
                <a:latin typeface="Helvetica Neue"/>
                <a:ea typeface="Helvetica Neue"/>
                <a:cs typeface="Helvetica Neue"/>
                <a:sym typeface="Helvetica Neue"/>
              </a:rPr>
              <a:t>Supply Chain Financing</a:t>
            </a:r>
            <a:endParaRPr b="1">
              <a:latin typeface="Helvetica Neue"/>
              <a:ea typeface="Helvetica Neue"/>
              <a:cs typeface="Helvetica Neue"/>
              <a:sym typeface="Helvetica Neue"/>
            </a:endParaRPr>
          </a:p>
        </p:txBody>
      </p:sp>
      <p:pic>
        <p:nvPicPr>
          <p:cNvPr descr="ICON_Maker.png" id="284" name="Google Shape;284;p38"/>
          <p:cNvPicPr preferRelativeResize="0"/>
          <p:nvPr/>
        </p:nvPicPr>
        <p:blipFill rotWithShape="1">
          <a:blip r:embed="rId3">
            <a:alphaModFix/>
          </a:blip>
          <a:srcRect b="0" l="0" r="0" t="0"/>
          <a:stretch/>
        </p:blipFill>
        <p:spPr>
          <a:xfrm>
            <a:off x="8003500" y="0"/>
            <a:ext cx="1140500" cy="1140500"/>
          </a:xfrm>
          <a:prstGeom prst="rect">
            <a:avLst/>
          </a:prstGeom>
          <a:noFill/>
          <a:ln>
            <a:noFill/>
          </a:ln>
        </p:spPr>
      </p:pic>
      <p:sp>
        <p:nvSpPr>
          <p:cNvPr id="285" name="Google Shape;285;p38"/>
          <p:cNvSpPr txBox="1"/>
          <p:nvPr/>
        </p:nvSpPr>
        <p:spPr>
          <a:xfrm>
            <a:off x="3072625" y="1952650"/>
            <a:ext cx="5621400" cy="28212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Unlocking liquidity across the supply chain</a:t>
            </a:r>
            <a:endParaRPr b="0" i="0" sz="2400" u="none" cap="none" strike="noStrike">
              <a:solidFill>
                <a:srgbClr val="000000"/>
              </a:solidFill>
              <a:latin typeface="Roboto"/>
              <a:ea typeface="Roboto"/>
              <a:cs typeface="Roboto"/>
              <a:sym typeface="Roboto"/>
            </a:endParaRPr>
          </a:p>
          <a:p>
            <a:pPr indent="0" lvl="0" marL="45720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Roboto"/>
              <a:ea typeface="Roboto"/>
              <a:cs typeface="Roboto"/>
              <a:sym typeface="Roboto"/>
            </a:endParaRPr>
          </a:p>
          <a:p>
            <a:pPr indent="-342900" lvl="0" marL="457200" marR="0" rtl="0" algn="l">
              <a:lnSpc>
                <a:spcPct val="100000"/>
              </a:lnSpc>
              <a:spcBef>
                <a:spcPts val="0"/>
              </a:spcBef>
              <a:spcAft>
                <a:spcPts val="0"/>
              </a:spcAft>
              <a:buClr>
                <a:srgbClr val="000000"/>
              </a:buClr>
              <a:buSzPts val="1800"/>
              <a:buFont typeface="Roboto"/>
              <a:buChar char="●"/>
            </a:pPr>
            <a:r>
              <a:rPr b="0" i="0" lang="en-US" sz="2400" u="none" cap="none" strike="noStrike">
                <a:solidFill>
                  <a:srgbClr val="000000"/>
                </a:solidFill>
                <a:latin typeface="Roboto"/>
                <a:ea typeface="Roboto"/>
                <a:cs typeface="Roboto"/>
                <a:sym typeface="Roboto"/>
              </a:rPr>
              <a:t>Access to capital for managing cash flow</a:t>
            </a:r>
            <a:endParaRPr b="1" i="0" sz="2400" u="none" cap="none" strike="noStrike">
              <a:solidFill>
                <a:srgbClr val="000000"/>
              </a:solidFill>
              <a:latin typeface="Roboto"/>
              <a:ea typeface="Roboto"/>
              <a:cs typeface="Roboto"/>
              <a:sym typeface="Roboto"/>
            </a:endParaRPr>
          </a:p>
        </p:txBody>
      </p:sp>
      <p:pic>
        <p:nvPicPr>
          <p:cNvPr id="286" name="Google Shape;286;p38"/>
          <p:cNvPicPr preferRelativeResize="0"/>
          <p:nvPr/>
        </p:nvPicPr>
        <p:blipFill rotWithShape="1">
          <a:blip r:embed="rId4">
            <a:alphaModFix/>
          </a:blip>
          <a:srcRect b="0" l="0" r="0" t="0"/>
          <a:stretch/>
        </p:blipFill>
        <p:spPr>
          <a:xfrm>
            <a:off x="789625" y="2554125"/>
            <a:ext cx="1618275" cy="16182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290" name="Shape 290"/>
        <p:cNvGrpSpPr/>
        <p:nvPr/>
      </p:nvGrpSpPr>
      <p:grpSpPr>
        <a:xfrm>
          <a:off x="0" y="0"/>
          <a:ext cx="0" cy="0"/>
          <a:chOff x="0" y="0"/>
          <a:chExt cx="0" cy="0"/>
        </a:xfrm>
      </p:grpSpPr>
      <p:sp>
        <p:nvSpPr>
          <p:cNvPr id="291" name="Google Shape;291;p39"/>
          <p:cNvSpPr txBox="1"/>
          <p:nvPr/>
        </p:nvSpPr>
        <p:spPr>
          <a:xfrm>
            <a:off x="878302"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000" u="none" cap="none" strike="noStrike">
                <a:solidFill>
                  <a:schemeClr val="accent4"/>
                </a:solidFill>
                <a:latin typeface="Helvetica Neue"/>
                <a:ea typeface="Helvetica Neue"/>
                <a:cs typeface="Helvetica Neue"/>
                <a:sym typeface="Helvetica Neue"/>
              </a:rPr>
              <a:t>USD DAI is just the beginning</a:t>
            </a:r>
            <a:endParaRPr/>
          </a:p>
          <a:p>
            <a:pPr indent="0" lvl="0" marL="0" marR="0" rtl="0" algn="l">
              <a:lnSpc>
                <a:spcPct val="150000"/>
              </a:lnSpc>
              <a:spcBef>
                <a:spcPts val="600"/>
              </a:spcBef>
              <a:spcAft>
                <a:spcPts val="0"/>
              </a:spcAft>
              <a:buNone/>
            </a:pPr>
            <a:r>
              <a:rPr b="1" i="0" lang="en-US" sz="4000" u="none" cap="none" strike="noStrike">
                <a:solidFill>
                  <a:schemeClr val="accent4"/>
                </a:solidFill>
                <a:latin typeface="Helvetica Neue"/>
                <a:ea typeface="Helvetica Neue"/>
                <a:cs typeface="Helvetica Neue"/>
                <a:sym typeface="Helvetica Neue"/>
              </a:rPr>
              <a:t>EUR, GBP, JPY, …</a:t>
            </a:r>
            <a:endParaRPr/>
          </a:p>
          <a:p>
            <a:pPr indent="0" lvl="0" marL="0" marR="0" rtl="0" algn="l">
              <a:lnSpc>
                <a:spcPct val="150000"/>
              </a:lnSpc>
              <a:spcBef>
                <a:spcPts val="600"/>
              </a:spcBef>
              <a:spcAft>
                <a:spcPts val="600"/>
              </a:spcAft>
              <a:buNone/>
            </a:pPr>
            <a:r>
              <a:rPr b="1" i="0" lang="en-US" sz="4000" u="none" cap="none" strike="noStrike">
                <a:solidFill>
                  <a:schemeClr val="accent4"/>
                </a:solidFill>
                <a:latin typeface="Helvetica Neue"/>
                <a:ea typeface="Helvetica Neue"/>
                <a:cs typeface="Helvetica Neue"/>
                <a:sym typeface="Helvetica Neue"/>
              </a:rPr>
              <a:t>Synthetic assets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1">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BC9C"/>
        </a:solidFill>
      </p:bgPr>
    </p:bg>
    <p:spTree>
      <p:nvGrpSpPr>
        <p:cNvPr id="295" name="Shape 295"/>
        <p:cNvGrpSpPr/>
        <p:nvPr/>
      </p:nvGrpSpPr>
      <p:grpSpPr>
        <a:xfrm>
          <a:off x="0" y="0"/>
          <a:ext cx="0" cy="0"/>
          <a:chOff x="0" y="0"/>
          <a:chExt cx="0" cy="0"/>
        </a:xfrm>
      </p:grpSpPr>
      <p:sp>
        <p:nvSpPr>
          <p:cNvPr id="296" name="Google Shape;296;p40"/>
          <p:cNvSpPr txBox="1"/>
          <p:nvPr/>
        </p:nvSpPr>
        <p:spPr>
          <a:xfrm>
            <a:off x="1130964" y="0"/>
            <a:ext cx="8013035"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600"/>
              </a:spcAft>
              <a:buNone/>
            </a:pPr>
            <a:r>
              <a:rPr b="1" i="0" lang="en-US" sz="4400" u="none" cap="none" strike="noStrike">
                <a:solidFill>
                  <a:schemeClr val="accent4"/>
                </a:solidFill>
                <a:latin typeface="Helvetica Neue"/>
                <a:ea typeface="Helvetica Neue"/>
                <a:cs typeface="Helvetica Neue"/>
                <a:sym typeface="Helvetica Neue"/>
              </a:rPr>
              <a:t>Thank you!</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04040"/>
        </a:solidFill>
      </p:bgPr>
    </p:bg>
    <p:spTree>
      <p:nvGrpSpPr>
        <p:cNvPr id="80" name="Shape 80"/>
        <p:cNvGrpSpPr/>
        <p:nvPr/>
      </p:nvGrpSpPr>
      <p:grpSpPr>
        <a:xfrm>
          <a:off x="0" y="0"/>
          <a:ext cx="0" cy="0"/>
          <a:chOff x="0" y="0"/>
          <a:chExt cx="0" cy="0"/>
        </a:xfrm>
      </p:grpSpPr>
      <p:pic>
        <p:nvPicPr>
          <p:cNvPr id="81" name="Google Shape;81;p15"/>
          <p:cNvPicPr preferRelativeResize="0"/>
          <p:nvPr/>
        </p:nvPicPr>
        <p:blipFill rotWithShape="1">
          <a:blip r:embed="rId3">
            <a:alphaModFix/>
          </a:blip>
          <a:srcRect b="0" l="0" r="0" t="0"/>
          <a:stretch/>
        </p:blipFill>
        <p:spPr>
          <a:xfrm>
            <a:off x="941139" y="529389"/>
            <a:ext cx="8202862" cy="4614110"/>
          </a:xfrm>
          <a:prstGeom prst="rect">
            <a:avLst/>
          </a:prstGeom>
          <a:noFill/>
          <a:ln>
            <a:noFill/>
          </a:ln>
        </p:spPr>
      </p:pic>
      <p:pic>
        <p:nvPicPr>
          <p:cNvPr id="82" name="Google Shape;82;p15"/>
          <p:cNvPicPr preferRelativeResize="0"/>
          <p:nvPr/>
        </p:nvPicPr>
        <p:blipFill rotWithShape="1">
          <a:blip r:embed="rId4">
            <a:alphaModFix/>
          </a:blip>
          <a:srcRect b="0" l="0" r="0" t="0"/>
          <a:stretch/>
        </p:blipFill>
        <p:spPr>
          <a:xfrm>
            <a:off x="-754489" y="-198520"/>
            <a:ext cx="7266965" cy="5342020"/>
          </a:xfrm>
          <a:prstGeom prst="rect">
            <a:avLst/>
          </a:prstGeom>
          <a:noFill/>
          <a:ln>
            <a:noFill/>
          </a:ln>
          <a:effectLst>
            <a:outerShdw blurRad="50800" rotWithShape="0" algn="tr" dir="8100000" dist="38100">
              <a:srgbClr val="000000">
                <a:alpha val="40000"/>
              </a:srgbClr>
            </a:outerShdw>
          </a:effectLst>
        </p:spPr>
      </p:pic>
      <p:pic>
        <p:nvPicPr>
          <p:cNvPr id="83" name="Google Shape;83;p15"/>
          <p:cNvPicPr preferRelativeResize="0"/>
          <p:nvPr/>
        </p:nvPicPr>
        <p:blipFill rotWithShape="1">
          <a:blip r:embed="rId5">
            <a:alphaModFix/>
          </a:blip>
          <a:srcRect b="0" l="0" r="0" t="0"/>
          <a:stretch/>
        </p:blipFill>
        <p:spPr>
          <a:xfrm rot="-304067">
            <a:off x="2727364" y="-777487"/>
            <a:ext cx="5473993" cy="3897848"/>
          </a:xfrm>
          <a:prstGeom prst="rect">
            <a:avLst/>
          </a:prstGeom>
          <a:noFill/>
          <a:ln>
            <a:noFill/>
          </a:ln>
          <a:effectLst>
            <a:outerShdw blurRad="50800" rotWithShape="0" algn="tl" dir="2700000" dist="38100">
              <a:srgbClr val="000000">
                <a:alpha val="40000"/>
              </a:srgbClr>
            </a:outerShdw>
          </a:effectLst>
        </p:spPr>
      </p:pic>
      <p:pic>
        <p:nvPicPr>
          <p:cNvPr id="84" name="Google Shape;84;p15"/>
          <p:cNvPicPr preferRelativeResize="0"/>
          <p:nvPr/>
        </p:nvPicPr>
        <p:blipFill rotWithShape="1">
          <a:blip r:embed="rId6">
            <a:alphaModFix/>
          </a:blip>
          <a:srcRect b="0" l="0" r="0" t="0"/>
          <a:stretch/>
        </p:blipFill>
        <p:spPr>
          <a:xfrm>
            <a:off x="0" y="2714742"/>
            <a:ext cx="2278635" cy="2428757"/>
          </a:xfrm>
          <a:prstGeom prst="rect">
            <a:avLst/>
          </a:prstGeom>
          <a:noFill/>
          <a:ln>
            <a:noFill/>
          </a:ln>
          <a:effectLst>
            <a:outerShdw blurRad="50800" rotWithShape="0" algn="l" dist="38100">
              <a:srgbClr val="000000">
                <a:alpha val="4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6"/>
          <p:cNvSpPr txBox="1"/>
          <p:nvPr/>
        </p:nvSpPr>
        <p:spPr>
          <a:xfrm>
            <a:off x="745954" y="-12032"/>
            <a:ext cx="3994484" cy="5155532"/>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000" u="none" cap="none" strike="noStrike">
                <a:solidFill>
                  <a:srgbClr val="1ABC9C"/>
                </a:solidFill>
                <a:latin typeface="Helvetica Neue"/>
                <a:ea typeface="Helvetica Neue"/>
                <a:cs typeface="Helvetica Neue"/>
                <a:sym typeface="Helvetica Neue"/>
              </a:rPr>
              <a:t>2008 Banking</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Too Big to Fail</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Moral Hazard</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Opaque</a:t>
            </a:r>
            <a:endParaRPr/>
          </a:p>
          <a:p>
            <a:pPr indent="0" lvl="0" marL="0" marR="0" rtl="0" algn="l">
              <a:lnSpc>
                <a:spcPct val="150000"/>
              </a:lnSpc>
              <a:spcBef>
                <a:spcPts val="600"/>
              </a:spcBef>
              <a:spcAft>
                <a:spcPts val="600"/>
              </a:spcAft>
              <a:buNone/>
            </a:pPr>
            <a:r>
              <a:rPr b="1" i="0" lang="en-US" sz="2800" u="none" cap="none" strike="noStrike">
                <a:solidFill>
                  <a:srgbClr val="535353"/>
                </a:solidFill>
                <a:latin typeface="Helvetica Neue"/>
                <a:ea typeface="Helvetica Neue"/>
                <a:cs typeface="Helvetica Neue"/>
                <a:sym typeface="Helvetica Neue"/>
              </a:rPr>
              <a:t>Requires Trust</a:t>
            </a:r>
            <a:endParaRPr/>
          </a:p>
        </p:txBody>
      </p:sp>
      <p:sp>
        <p:nvSpPr>
          <p:cNvPr id="90" name="Google Shape;90;p16"/>
          <p:cNvSpPr txBox="1"/>
          <p:nvPr/>
        </p:nvSpPr>
        <p:spPr>
          <a:xfrm>
            <a:off x="5149516" y="-12032"/>
            <a:ext cx="3994484" cy="5155532"/>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4000" u="none" cap="none" strike="noStrike">
                <a:solidFill>
                  <a:srgbClr val="1ABC9C"/>
                </a:solidFill>
                <a:latin typeface="Helvetica Neue"/>
                <a:ea typeface="Helvetica Neue"/>
                <a:cs typeface="Helvetica Neue"/>
                <a:sym typeface="Helvetica Neue"/>
              </a:rPr>
              <a:t>Bitcoin</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Decentralized</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Code is Law</a:t>
            </a:r>
            <a:endParaRPr/>
          </a:p>
          <a:p>
            <a:pPr indent="0" lvl="0" marL="0" marR="0" rtl="0" algn="l">
              <a:lnSpc>
                <a:spcPct val="150000"/>
              </a:lnSpc>
              <a:spcBef>
                <a:spcPts val="600"/>
              </a:spcBef>
              <a:spcAft>
                <a:spcPts val="0"/>
              </a:spcAft>
              <a:buNone/>
            </a:pPr>
            <a:r>
              <a:rPr b="1" i="0" lang="en-US" sz="2800" u="none" cap="none" strike="noStrike">
                <a:solidFill>
                  <a:srgbClr val="535353"/>
                </a:solidFill>
                <a:latin typeface="Helvetica Neue"/>
                <a:ea typeface="Helvetica Neue"/>
                <a:cs typeface="Helvetica Neue"/>
                <a:sym typeface="Helvetica Neue"/>
              </a:rPr>
              <a:t>Transparent</a:t>
            </a:r>
            <a:endParaRPr/>
          </a:p>
          <a:p>
            <a:pPr indent="0" lvl="0" marL="0" marR="0" rtl="0" algn="l">
              <a:lnSpc>
                <a:spcPct val="150000"/>
              </a:lnSpc>
              <a:spcBef>
                <a:spcPts val="600"/>
              </a:spcBef>
              <a:spcAft>
                <a:spcPts val="600"/>
              </a:spcAft>
              <a:buNone/>
            </a:pPr>
            <a:r>
              <a:rPr b="1" i="0" lang="en-US" sz="2800" u="none" cap="none" strike="noStrike">
                <a:solidFill>
                  <a:srgbClr val="535353"/>
                </a:solidFill>
                <a:latin typeface="Helvetica Neue"/>
                <a:ea typeface="Helvetica Neue"/>
                <a:cs typeface="Helvetica Neue"/>
                <a:sym typeface="Helvetica Neue"/>
              </a:rPr>
              <a:t>Trustless</a:t>
            </a:r>
            <a:endParaRPr b="0" i="0" sz="2800" u="none" cap="none" strike="noStrike">
              <a:solidFill>
                <a:srgbClr val="535353"/>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6" name="Google Shape;96;p17"/>
          <p:cNvSpPr/>
          <p:nvPr/>
        </p:nvSpPr>
        <p:spPr>
          <a:xfrm>
            <a:off x="0" y="0"/>
            <a:ext cx="1311441" cy="282742"/>
          </a:xfrm>
          <a:prstGeom prst="rect">
            <a:avLst/>
          </a:prstGeom>
          <a:solidFill>
            <a:srgbClr val="19191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7" name="Google Shape;97;p17"/>
          <p:cNvSpPr txBox="1"/>
          <p:nvPr/>
        </p:nvSpPr>
        <p:spPr>
          <a:xfrm>
            <a:off x="655720" y="0"/>
            <a:ext cx="4403554" cy="51435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None/>
            </a:pPr>
            <a:r>
              <a:rPr b="1" i="0" lang="en-US" sz="3200" u="none" cap="none" strike="noStrike">
                <a:solidFill>
                  <a:srgbClr val="DBDBDB"/>
                </a:solidFill>
                <a:latin typeface="Helvetica Neue"/>
                <a:ea typeface="Helvetica Neue"/>
                <a:cs typeface="Helvetica Neue"/>
                <a:sym typeface="Helvetica Neue"/>
              </a:rPr>
              <a:t>Fixed Supply </a:t>
            </a:r>
            <a:endParaRPr/>
          </a:p>
          <a:p>
            <a:pPr indent="0" lvl="0" marL="0" marR="0" rtl="0" algn="l">
              <a:lnSpc>
                <a:spcPct val="150000"/>
              </a:lnSpc>
              <a:spcBef>
                <a:spcPts val="600"/>
              </a:spcBef>
              <a:spcAft>
                <a:spcPts val="600"/>
              </a:spcAft>
              <a:buNone/>
            </a:pPr>
            <a:r>
              <a:rPr b="1" i="0" lang="en-US" sz="3200" u="none" cap="none" strike="noStrike">
                <a:solidFill>
                  <a:srgbClr val="DBDBDB"/>
                </a:solidFill>
                <a:latin typeface="Helvetica Neue"/>
                <a:ea typeface="Helvetica Neue"/>
                <a:cs typeface="Helvetica Neue"/>
                <a:sym typeface="Helvetica Neue"/>
              </a:rPr>
              <a:t>+ Changing Demand = High Volatility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74" id="104" name="Google Shape;104;p18"/>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sp>
        <p:nvSpPr>
          <p:cNvPr id="105" name="Google Shape;105;p18"/>
          <p:cNvSpPr/>
          <p:nvPr/>
        </p:nvSpPr>
        <p:spPr>
          <a:xfrm>
            <a:off x="551150" y="1814100"/>
            <a:ext cx="6407424" cy="2177550"/>
          </a:xfrm>
          <a:custGeom>
            <a:rect b="b" l="l" r="r" t="t"/>
            <a:pathLst>
              <a:path extrusionOk="0" h="21600" w="21600">
                <a:moveTo>
                  <a:pt x="0" y="0"/>
                </a:moveTo>
                <a:lnTo>
                  <a:pt x="21600" y="0"/>
                </a:lnTo>
                <a:lnTo>
                  <a:pt x="21600" y="21600"/>
                </a:lnTo>
                <a:lnTo>
                  <a:pt x="0" y="21600"/>
                </a:lnTo>
                <a:cubicBezTo>
                  <a:pt x="0" y="18000"/>
                  <a:pt x="0" y="14400"/>
                  <a:pt x="0" y="10800"/>
                </a:cubicBezTo>
                <a:cubicBezTo>
                  <a:pt x="0" y="7200"/>
                  <a:pt x="0" y="3600"/>
                  <a:pt x="0" y="0"/>
                </a:cubicBezTo>
                <a:close/>
              </a:path>
            </a:pathLst>
          </a:custGeom>
          <a:noFill/>
          <a:ln cap="flat" cmpd="sng" w="25400">
            <a:solidFill>
              <a:srgbClr val="F77249"/>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06" name="Google Shape;106;p18"/>
          <p:cNvSpPr txBox="1"/>
          <p:nvPr/>
        </p:nvSpPr>
        <p:spPr>
          <a:xfrm>
            <a:off x="865775" y="1847850"/>
            <a:ext cx="5918100" cy="2067600"/>
          </a:xfrm>
          <a:prstGeom prst="rect">
            <a:avLst/>
          </a:prstGeom>
          <a:noFill/>
          <a:ln>
            <a:noFill/>
          </a:ln>
        </p:spPr>
        <p:txBody>
          <a:bodyPr anchorCtr="0" anchor="b" bIns="91400" lIns="91400" spcFirstLastPara="1" rIns="91400" wrap="square" tIns="91400">
            <a:noAutofit/>
          </a:bodyPr>
          <a:lstStyle/>
          <a:p>
            <a:pPr indent="0" lvl="0" marL="0" marR="0" rtl="0" algn="l">
              <a:lnSpc>
                <a:spcPct val="115000"/>
              </a:lnSpc>
              <a:spcBef>
                <a:spcPts val="0"/>
              </a:spcBef>
              <a:spcAft>
                <a:spcPts val="0"/>
              </a:spcAft>
              <a:buClr>
                <a:srgbClr val="131313"/>
              </a:buClr>
              <a:buSzPts val="2050"/>
              <a:buFont typeface="Helvetica Neue"/>
              <a:buNone/>
            </a:pPr>
            <a:r>
              <a:rPr b="0" i="0" lang="en-US" sz="2400" u="none" cap="none" strike="noStrike">
                <a:solidFill>
                  <a:srgbClr val="131313"/>
                </a:solidFill>
                <a:latin typeface="Roboto"/>
                <a:ea typeface="Roboto"/>
                <a:cs typeface="Roboto"/>
                <a:sym typeface="Roboto"/>
              </a:rPr>
              <a:t>The trade receivables market has very tight margins, which leaves no room for </a:t>
            </a:r>
            <a:endParaRPr b="0" i="0" sz="2400" u="none" cap="none" strike="noStrike">
              <a:solidFill>
                <a:srgbClr val="131313"/>
              </a:solidFill>
              <a:latin typeface="Roboto"/>
              <a:ea typeface="Roboto"/>
              <a:cs typeface="Roboto"/>
              <a:sym typeface="Roboto"/>
            </a:endParaRPr>
          </a:p>
          <a:p>
            <a:pPr indent="0" lvl="0" marL="0" marR="0" rtl="0" algn="l">
              <a:lnSpc>
                <a:spcPct val="115000"/>
              </a:lnSpc>
              <a:spcBef>
                <a:spcPts val="0"/>
              </a:spcBef>
              <a:spcAft>
                <a:spcPts val="0"/>
              </a:spcAft>
              <a:buClr>
                <a:srgbClr val="131313"/>
              </a:buClr>
              <a:buSzPts val="2050"/>
              <a:buFont typeface="Helvetica Neue"/>
              <a:buNone/>
            </a:pPr>
            <a:r>
              <a:rPr b="0" i="0" lang="en-US" sz="2400" u="none" cap="none" strike="noStrike">
                <a:solidFill>
                  <a:srgbClr val="131313"/>
                </a:solidFill>
                <a:latin typeface="Roboto"/>
                <a:ea typeface="Roboto"/>
                <a:cs typeface="Roboto"/>
                <a:sym typeface="Roboto"/>
              </a:rPr>
              <a:t>a volatile digital currency as an instrument for settlement.</a:t>
            </a:r>
            <a:endParaRPr b="0" i="0" sz="2400" u="none" cap="none" strike="noStrike">
              <a:solidFill>
                <a:srgbClr val="000000"/>
              </a:solidFill>
              <a:latin typeface="Roboto"/>
              <a:ea typeface="Roboto"/>
              <a:cs typeface="Roboto"/>
              <a:sym typeface="Roboto"/>
            </a:endParaRPr>
          </a:p>
        </p:txBody>
      </p:sp>
      <p:pic>
        <p:nvPicPr>
          <p:cNvPr descr="Image" id="107" name="Google Shape;107;p18"/>
          <p:cNvPicPr preferRelativeResize="0"/>
          <p:nvPr/>
        </p:nvPicPr>
        <p:blipFill rotWithShape="1">
          <a:blip r:embed="rId4">
            <a:alphaModFix/>
          </a:blip>
          <a:srcRect b="0" l="0" r="0" t="0"/>
          <a:stretch/>
        </p:blipFill>
        <p:spPr>
          <a:xfrm>
            <a:off x="6959743" y="2541671"/>
            <a:ext cx="2321298" cy="2606256"/>
          </a:xfrm>
          <a:custGeom>
            <a:rect b="b" l="l" r="r" t="t"/>
            <a:pathLst>
              <a:path extrusionOk="0" h="21600" w="21600">
                <a:moveTo>
                  <a:pt x="17427" y="0"/>
                </a:moveTo>
                <a:cubicBezTo>
                  <a:pt x="15694" y="2"/>
                  <a:pt x="15296" y="32"/>
                  <a:pt x="15296" y="161"/>
                </a:cubicBezTo>
                <a:cubicBezTo>
                  <a:pt x="15296" y="325"/>
                  <a:pt x="14637" y="678"/>
                  <a:pt x="14329" y="678"/>
                </a:cubicBezTo>
                <a:cubicBezTo>
                  <a:pt x="14039" y="678"/>
                  <a:pt x="14141" y="998"/>
                  <a:pt x="14443" y="1036"/>
                </a:cubicBezTo>
                <a:cubicBezTo>
                  <a:pt x="14626" y="1059"/>
                  <a:pt x="14742" y="1162"/>
                  <a:pt x="14768" y="1326"/>
                </a:cubicBezTo>
                <a:cubicBezTo>
                  <a:pt x="14790" y="1465"/>
                  <a:pt x="14861" y="1579"/>
                  <a:pt x="14927" y="1579"/>
                </a:cubicBezTo>
                <a:cubicBezTo>
                  <a:pt x="15109" y="1579"/>
                  <a:pt x="15603" y="1317"/>
                  <a:pt x="15717" y="1158"/>
                </a:cubicBezTo>
                <a:cubicBezTo>
                  <a:pt x="15773" y="1080"/>
                  <a:pt x="15925" y="1013"/>
                  <a:pt x="16057" y="1013"/>
                </a:cubicBezTo>
                <a:cubicBezTo>
                  <a:pt x="16189" y="1013"/>
                  <a:pt x="16331" y="963"/>
                  <a:pt x="16374" y="901"/>
                </a:cubicBezTo>
                <a:cubicBezTo>
                  <a:pt x="16418" y="839"/>
                  <a:pt x="16580" y="790"/>
                  <a:pt x="16733" y="789"/>
                </a:cubicBezTo>
                <a:cubicBezTo>
                  <a:pt x="16885" y="789"/>
                  <a:pt x="17172" y="711"/>
                  <a:pt x="17372" y="618"/>
                </a:cubicBezTo>
                <a:cubicBezTo>
                  <a:pt x="17571" y="526"/>
                  <a:pt x="18035" y="451"/>
                  <a:pt x="18402" y="451"/>
                </a:cubicBezTo>
                <a:cubicBezTo>
                  <a:pt x="19315" y="451"/>
                  <a:pt x="19861" y="340"/>
                  <a:pt x="19861" y="155"/>
                </a:cubicBezTo>
                <a:cubicBezTo>
                  <a:pt x="19861" y="31"/>
                  <a:pt x="19429" y="1"/>
                  <a:pt x="17674" y="0"/>
                </a:cubicBezTo>
                <a:lnTo>
                  <a:pt x="17427" y="0"/>
                </a:lnTo>
                <a:close/>
                <a:moveTo>
                  <a:pt x="10466" y="1168"/>
                </a:moveTo>
                <a:cubicBezTo>
                  <a:pt x="10367" y="1211"/>
                  <a:pt x="10207" y="1240"/>
                  <a:pt x="10000" y="1243"/>
                </a:cubicBezTo>
                <a:cubicBezTo>
                  <a:pt x="8985" y="1257"/>
                  <a:pt x="8767" y="1308"/>
                  <a:pt x="8398" y="1608"/>
                </a:cubicBezTo>
                <a:cubicBezTo>
                  <a:pt x="8187" y="1780"/>
                  <a:pt x="7939" y="1896"/>
                  <a:pt x="7847" y="1865"/>
                </a:cubicBezTo>
                <a:cubicBezTo>
                  <a:pt x="7756" y="1834"/>
                  <a:pt x="7710" y="1850"/>
                  <a:pt x="7748" y="1904"/>
                </a:cubicBezTo>
                <a:cubicBezTo>
                  <a:pt x="7786" y="1959"/>
                  <a:pt x="7674" y="2089"/>
                  <a:pt x="7500" y="2191"/>
                </a:cubicBezTo>
                <a:cubicBezTo>
                  <a:pt x="7327" y="2292"/>
                  <a:pt x="7186" y="2339"/>
                  <a:pt x="7186" y="2296"/>
                </a:cubicBezTo>
                <a:cubicBezTo>
                  <a:pt x="7186" y="2253"/>
                  <a:pt x="7047" y="2334"/>
                  <a:pt x="6876" y="2477"/>
                </a:cubicBezTo>
                <a:cubicBezTo>
                  <a:pt x="6705" y="2620"/>
                  <a:pt x="6576" y="2767"/>
                  <a:pt x="6588" y="2806"/>
                </a:cubicBezTo>
                <a:cubicBezTo>
                  <a:pt x="6635" y="2950"/>
                  <a:pt x="6134" y="3496"/>
                  <a:pt x="5957" y="3496"/>
                </a:cubicBezTo>
                <a:cubicBezTo>
                  <a:pt x="5831" y="3496"/>
                  <a:pt x="5786" y="3595"/>
                  <a:pt x="5809" y="3806"/>
                </a:cubicBezTo>
                <a:cubicBezTo>
                  <a:pt x="5848" y="4162"/>
                  <a:pt x="5583" y="4662"/>
                  <a:pt x="5406" y="4565"/>
                </a:cubicBezTo>
                <a:cubicBezTo>
                  <a:pt x="5364" y="4542"/>
                  <a:pt x="5231" y="4565"/>
                  <a:pt x="5078" y="4605"/>
                </a:cubicBezTo>
                <a:cubicBezTo>
                  <a:pt x="5185" y="4625"/>
                  <a:pt x="5284" y="4651"/>
                  <a:pt x="5351" y="4690"/>
                </a:cubicBezTo>
                <a:cubicBezTo>
                  <a:pt x="5524" y="4791"/>
                  <a:pt x="5665" y="4920"/>
                  <a:pt x="5665" y="4973"/>
                </a:cubicBezTo>
                <a:cubicBezTo>
                  <a:pt x="5665" y="5151"/>
                  <a:pt x="5024" y="5449"/>
                  <a:pt x="4616" y="5460"/>
                </a:cubicBezTo>
                <a:cubicBezTo>
                  <a:pt x="4258" y="5470"/>
                  <a:pt x="4210" y="5511"/>
                  <a:pt x="4180" y="5835"/>
                </a:cubicBezTo>
                <a:cubicBezTo>
                  <a:pt x="4156" y="6101"/>
                  <a:pt x="4214" y="6231"/>
                  <a:pt x="4398" y="6319"/>
                </a:cubicBezTo>
                <a:cubicBezTo>
                  <a:pt x="4537" y="6384"/>
                  <a:pt x="4653" y="6515"/>
                  <a:pt x="4653" y="6608"/>
                </a:cubicBezTo>
                <a:cubicBezTo>
                  <a:pt x="4653" y="6701"/>
                  <a:pt x="4777" y="6927"/>
                  <a:pt x="4930" y="7111"/>
                </a:cubicBezTo>
                <a:cubicBezTo>
                  <a:pt x="5250" y="7497"/>
                  <a:pt x="5691" y="8673"/>
                  <a:pt x="5576" y="8838"/>
                </a:cubicBezTo>
                <a:cubicBezTo>
                  <a:pt x="5534" y="8899"/>
                  <a:pt x="5490" y="9257"/>
                  <a:pt x="5480" y="9634"/>
                </a:cubicBezTo>
                <a:cubicBezTo>
                  <a:pt x="5467" y="10182"/>
                  <a:pt x="5511" y="10354"/>
                  <a:pt x="5702" y="10492"/>
                </a:cubicBezTo>
                <a:cubicBezTo>
                  <a:pt x="5888" y="10627"/>
                  <a:pt x="5944" y="10820"/>
                  <a:pt x="5949" y="11361"/>
                </a:cubicBezTo>
                <a:cubicBezTo>
                  <a:pt x="5954" y="11817"/>
                  <a:pt x="6009" y="12074"/>
                  <a:pt x="6116" y="12111"/>
                </a:cubicBezTo>
                <a:cubicBezTo>
                  <a:pt x="6205" y="12141"/>
                  <a:pt x="6261" y="12258"/>
                  <a:pt x="6241" y="12371"/>
                </a:cubicBezTo>
                <a:cubicBezTo>
                  <a:pt x="6221" y="12483"/>
                  <a:pt x="6257" y="12636"/>
                  <a:pt x="6322" y="12709"/>
                </a:cubicBezTo>
                <a:cubicBezTo>
                  <a:pt x="6453" y="12856"/>
                  <a:pt x="6092" y="13084"/>
                  <a:pt x="5728" y="13084"/>
                </a:cubicBezTo>
                <a:cubicBezTo>
                  <a:pt x="5023" y="13084"/>
                  <a:pt x="2434" y="14592"/>
                  <a:pt x="2434" y="15002"/>
                </a:cubicBezTo>
                <a:cubicBezTo>
                  <a:pt x="2434" y="15095"/>
                  <a:pt x="2306" y="15220"/>
                  <a:pt x="2149" y="15281"/>
                </a:cubicBezTo>
                <a:cubicBezTo>
                  <a:pt x="1838" y="15403"/>
                  <a:pt x="1816" y="15472"/>
                  <a:pt x="1858" y="16268"/>
                </a:cubicBezTo>
                <a:cubicBezTo>
                  <a:pt x="1879" y="16674"/>
                  <a:pt x="1836" y="16820"/>
                  <a:pt x="1680" y="16873"/>
                </a:cubicBezTo>
                <a:cubicBezTo>
                  <a:pt x="1549" y="16918"/>
                  <a:pt x="1504" y="17021"/>
                  <a:pt x="1551" y="17153"/>
                </a:cubicBezTo>
                <a:cubicBezTo>
                  <a:pt x="1592" y="17267"/>
                  <a:pt x="1551" y="17478"/>
                  <a:pt x="1462" y="17620"/>
                </a:cubicBezTo>
                <a:cubicBezTo>
                  <a:pt x="1374" y="17762"/>
                  <a:pt x="1294" y="17902"/>
                  <a:pt x="1285" y="17933"/>
                </a:cubicBezTo>
                <a:cubicBezTo>
                  <a:pt x="1276" y="17964"/>
                  <a:pt x="1176" y="18179"/>
                  <a:pt x="1060" y="18410"/>
                </a:cubicBezTo>
                <a:cubicBezTo>
                  <a:pt x="944" y="18640"/>
                  <a:pt x="849" y="18971"/>
                  <a:pt x="849" y="19146"/>
                </a:cubicBezTo>
                <a:cubicBezTo>
                  <a:pt x="849" y="19322"/>
                  <a:pt x="782" y="19526"/>
                  <a:pt x="698" y="19600"/>
                </a:cubicBezTo>
                <a:cubicBezTo>
                  <a:pt x="614" y="19675"/>
                  <a:pt x="585" y="19738"/>
                  <a:pt x="635" y="19738"/>
                </a:cubicBezTo>
                <a:cubicBezTo>
                  <a:pt x="685" y="19738"/>
                  <a:pt x="618" y="19928"/>
                  <a:pt x="484" y="20163"/>
                </a:cubicBezTo>
                <a:cubicBezTo>
                  <a:pt x="350" y="20397"/>
                  <a:pt x="171" y="20906"/>
                  <a:pt x="85" y="21294"/>
                </a:cubicBezTo>
                <a:cubicBezTo>
                  <a:pt x="59" y="21410"/>
                  <a:pt x="29" y="21499"/>
                  <a:pt x="0" y="21600"/>
                </a:cubicBezTo>
                <a:lnTo>
                  <a:pt x="21600" y="21600"/>
                </a:lnTo>
                <a:lnTo>
                  <a:pt x="21600" y="20722"/>
                </a:lnTo>
                <a:cubicBezTo>
                  <a:pt x="21571" y="20676"/>
                  <a:pt x="21528" y="20652"/>
                  <a:pt x="21449" y="20679"/>
                </a:cubicBezTo>
                <a:cubicBezTo>
                  <a:pt x="21233" y="20753"/>
                  <a:pt x="20945" y="20364"/>
                  <a:pt x="21076" y="20176"/>
                </a:cubicBezTo>
                <a:cubicBezTo>
                  <a:pt x="21134" y="20092"/>
                  <a:pt x="20943" y="20066"/>
                  <a:pt x="20477" y="20094"/>
                </a:cubicBezTo>
                <a:lnTo>
                  <a:pt x="19798" y="20133"/>
                </a:lnTo>
                <a:lnTo>
                  <a:pt x="19835" y="19324"/>
                </a:lnTo>
                <a:cubicBezTo>
                  <a:pt x="19856" y="18851"/>
                  <a:pt x="19816" y="18485"/>
                  <a:pt x="19739" y="18442"/>
                </a:cubicBezTo>
                <a:cubicBezTo>
                  <a:pt x="19565" y="18347"/>
                  <a:pt x="19568" y="17403"/>
                  <a:pt x="19742" y="17308"/>
                </a:cubicBezTo>
                <a:cubicBezTo>
                  <a:pt x="19817" y="17267"/>
                  <a:pt x="19847" y="17160"/>
                  <a:pt x="19809" y="17071"/>
                </a:cubicBezTo>
                <a:cubicBezTo>
                  <a:pt x="19741" y="16913"/>
                  <a:pt x="20277" y="16632"/>
                  <a:pt x="20559" y="16676"/>
                </a:cubicBezTo>
                <a:cubicBezTo>
                  <a:pt x="20628" y="16687"/>
                  <a:pt x="20572" y="16616"/>
                  <a:pt x="20433" y="16518"/>
                </a:cubicBezTo>
                <a:cubicBezTo>
                  <a:pt x="20294" y="16421"/>
                  <a:pt x="20049" y="16361"/>
                  <a:pt x="19894" y="16387"/>
                </a:cubicBezTo>
                <a:cubicBezTo>
                  <a:pt x="19571" y="16440"/>
                  <a:pt x="19161" y="16105"/>
                  <a:pt x="19262" y="15870"/>
                </a:cubicBezTo>
                <a:cubicBezTo>
                  <a:pt x="19299" y="15786"/>
                  <a:pt x="19219" y="15655"/>
                  <a:pt x="19085" y="15581"/>
                </a:cubicBezTo>
                <a:cubicBezTo>
                  <a:pt x="18892" y="15473"/>
                  <a:pt x="18767" y="15481"/>
                  <a:pt x="18472" y="15617"/>
                </a:cubicBezTo>
                <a:cubicBezTo>
                  <a:pt x="18017" y="15826"/>
                  <a:pt x="17793" y="15629"/>
                  <a:pt x="18169" y="15351"/>
                </a:cubicBezTo>
                <a:cubicBezTo>
                  <a:pt x="18756" y="14916"/>
                  <a:pt x="18786" y="14793"/>
                  <a:pt x="18398" y="14433"/>
                </a:cubicBezTo>
                <a:cubicBezTo>
                  <a:pt x="18200" y="14249"/>
                  <a:pt x="17944" y="14097"/>
                  <a:pt x="17826" y="14097"/>
                </a:cubicBezTo>
                <a:cubicBezTo>
                  <a:pt x="17708" y="14097"/>
                  <a:pt x="17540" y="14023"/>
                  <a:pt x="17453" y="13930"/>
                </a:cubicBezTo>
                <a:cubicBezTo>
                  <a:pt x="17223" y="13683"/>
                  <a:pt x="16818" y="13714"/>
                  <a:pt x="16818" y="13979"/>
                </a:cubicBezTo>
                <a:cubicBezTo>
                  <a:pt x="16818" y="14099"/>
                  <a:pt x="16764" y="14226"/>
                  <a:pt x="16699" y="14262"/>
                </a:cubicBezTo>
                <a:cubicBezTo>
                  <a:pt x="16524" y="14358"/>
                  <a:pt x="16378" y="14082"/>
                  <a:pt x="16419" y="13732"/>
                </a:cubicBezTo>
                <a:cubicBezTo>
                  <a:pt x="16465" y="13340"/>
                  <a:pt x="16329" y="12947"/>
                  <a:pt x="16175" y="13032"/>
                </a:cubicBezTo>
                <a:cubicBezTo>
                  <a:pt x="16110" y="13068"/>
                  <a:pt x="16021" y="13017"/>
                  <a:pt x="15979" y="12920"/>
                </a:cubicBezTo>
                <a:cubicBezTo>
                  <a:pt x="15938" y="12823"/>
                  <a:pt x="15776" y="12746"/>
                  <a:pt x="15617" y="12746"/>
                </a:cubicBezTo>
                <a:cubicBezTo>
                  <a:pt x="15459" y="12746"/>
                  <a:pt x="15254" y="12665"/>
                  <a:pt x="15163" y="12568"/>
                </a:cubicBezTo>
                <a:cubicBezTo>
                  <a:pt x="15073" y="12471"/>
                  <a:pt x="14841" y="12319"/>
                  <a:pt x="14646" y="12229"/>
                </a:cubicBezTo>
                <a:cubicBezTo>
                  <a:pt x="14332" y="12085"/>
                  <a:pt x="14300" y="12083"/>
                  <a:pt x="14366" y="12236"/>
                </a:cubicBezTo>
                <a:cubicBezTo>
                  <a:pt x="14406" y="12330"/>
                  <a:pt x="14381" y="12471"/>
                  <a:pt x="14310" y="12548"/>
                </a:cubicBezTo>
                <a:cubicBezTo>
                  <a:pt x="14239" y="12625"/>
                  <a:pt x="14161" y="12814"/>
                  <a:pt x="14137" y="12969"/>
                </a:cubicBezTo>
                <a:cubicBezTo>
                  <a:pt x="14082" y="13322"/>
                  <a:pt x="13566" y="13433"/>
                  <a:pt x="13435" y="13121"/>
                </a:cubicBezTo>
                <a:cubicBezTo>
                  <a:pt x="13388" y="13008"/>
                  <a:pt x="13248" y="12846"/>
                  <a:pt x="13121" y="12765"/>
                </a:cubicBezTo>
                <a:cubicBezTo>
                  <a:pt x="12992" y="12683"/>
                  <a:pt x="12888" y="12480"/>
                  <a:pt x="12888" y="12302"/>
                </a:cubicBezTo>
                <a:cubicBezTo>
                  <a:pt x="12888" y="11962"/>
                  <a:pt x="13154" y="11676"/>
                  <a:pt x="13343" y="11815"/>
                </a:cubicBezTo>
                <a:cubicBezTo>
                  <a:pt x="13405" y="11861"/>
                  <a:pt x="13351" y="11785"/>
                  <a:pt x="13221" y="11647"/>
                </a:cubicBezTo>
                <a:cubicBezTo>
                  <a:pt x="12998" y="11411"/>
                  <a:pt x="12997" y="11380"/>
                  <a:pt x="13195" y="11111"/>
                </a:cubicBezTo>
                <a:cubicBezTo>
                  <a:pt x="13347" y="10904"/>
                  <a:pt x="13394" y="10629"/>
                  <a:pt x="13368" y="10121"/>
                </a:cubicBezTo>
                <a:cubicBezTo>
                  <a:pt x="13339" y="9545"/>
                  <a:pt x="13367" y="9421"/>
                  <a:pt x="13524" y="9443"/>
                </a:cubicBezTo>
                <a:cubicBezTo>
                  <a:pt x="13718" y="9471"/>
                  <a:pt x="14121" y="8840"/>
                  <a:pt x="13985" y="8720"/>
                </a:cubicBezTo>
                <a:cubicBezTo>
                  <a:pt x="13871" y="8618"/>
                  <a:pt x="14154" y="8218"/>
                  <a:pt x="14288" y="8292"/>
                </a:cubicBezTo>
                <a:cubicBezTo>
                  <a:pt x="14520" y="8420"/>
                  <a:pt x="14659" y="8232"/>
                  <a:pt x="14539" y="7950"/>
                </a:cubicBezTo>
                <a:cubicBezTo>
                  <a:pt x="14464" y="7774"/>
                  <a:pt x="14468" y="7653"/>
                  <a:pt x="14550" y="7608"/>
                </a:cubicBezTo>
                <a:cubicBezTo>
                  <a:pt x="14635" y="7561"/>
                  <a:pt x="14633" y="7490"/>
                  <a:pt x="14550" y="7401"/>
                </a:cubicBezTo>
                <a:cubicBezTo>
                  <a:pt x="14478" y="7323"/>
                  <a:pt x="14470" y="7200"/>
                  <a:pt x="14532" y="7111"/>
                </a:cubicBezTo>
                <a:cubicBezTo>
                  <a:pt x="14591" y="7026"/>
                  <a:pt x="14599" y="6855"/>
                  <a:pt x="14546" y="6730"/>
                </a:cubicBezTo>
                <a:cubicBezTo>
                  <a:pt x="14441" y="6477"/>
                  <a:pt x="14622" y="5550"/>
                  <a:pt x="14820" y="5332"/>
                </a:cubicBezTo>
                <a:cubicBezTo>
                  <a:pt x="14889" y="5255"/>
                  <a:pt x="14998" y="5219"/>
                  <a:pt x="15060" y="5253"/>
                </a:cubicBezTo>
                <a:cubicBezTo>
                  <a:pt x="15122" y="5287"/>
                  <a:pt x="15171" y="5105"/>
                  <a:pt x="15171" y="4852"/>
                </a:cubicBezTo>
                <a:cubicBezTo>
                  <a:pt x="15171" y="4464"/>
                  <a:pt x="15120" y="4376"/>
                  <a:pt x="14853" y="4286"/>
                </a:cubicBezTo>
                <a:cubicBezTo>
                  <a:pt x="14658" y="4220"/>
                  <a:pt x="14539" y="4088"/>
                  <a:pt x="14539" y="3947"/>
                </a:cubicBezTo>
                <a:cubicBezTo>
                  <a:pt x="14539" y="3821"/>
                  <a:pt x="14486" y="3630"/>
                  <a:pt x="14421" y="3523"/>
                </a:cubicBezTo>
                <a:cubicBezTo>
                  <a:pt x="14250" y="3238"/>
                  <a:pt x="14113" y="2890"/>
                  <a:pt x="14137" y="2793"/>
                </a:cubicBezTo>
                <a:cubicBezTo>
                  <a:pt x="14148" y="2746"/>
                  <a:pt x="14087" y="2721"/>
                  <a:pt x="14000" y="2737"/>
                </a:cubicBezTo>
                <a:cubicBezTo>
                  <a:pt x="13908" y="2753"/>
                  <a:pt x="13852" y="2666"/>
                  <a:pt x="13867" y="2533"/>
                </a:cubicBezTo>
                <a:cubicBezTo>
                  <a:pt x="13885" y="2370"/>
                  <a:pt x="13780" y="2263"/>
                  <a:pt x="13516" y="2174"/>
                </a:cubicBezTo>
                <a:cubicBezTo>
                  <a:pt x="13310" y="2105"/>
                  <a:pt x="13143" y="1981"/>
                  <a:pt x="13143" y="1898"/>
                </a:cubicBezTo>
                <a:cubicBezTo>
                  <a:pt x="13143" y="1719"/>
                  <a:pt x="12453" y="1425"/>
                  <a:pt x="12002" y="1411"/>
                </a:cubicBezTo>
                <a:cubicBezTo>
                  <a:pt x="11828" y="1406"/>
                  <a:pt x="11696" y="1349"/>
                  <a:pt x="11710" y="1283"/>
                </a:cubicBezTo>
                <a:cubicBezTo>
                  <a:pt x="11726" y="1207"/>
                  <a:pt x="11520" y="1180"/>
                  <a:pt x="11142" y="1210"/>
                </a:cubicBezTo>
                <a:cubicBezTo>
                  <a:pt x="10852" y="1234"/>
                  <a:pt x="10625" y="1218"/>
                  <a:pt x="10466" y="1168"/>
                </a:cubicBezTo>
                <a:close/>
              </a:path>
            </a:pathLst>
          </a:custGeom>
          <a:noFill/>
          <a:ln>
            <a:noFill/>
          </a:ln>
        </p:spPr>
      </p:pic>
      <p:sp>
        <p:nvSpPr>
          <p:cNvPr id="108" name="Google Shape;108;p18"/>
          <p:cNvSpPr txBox="1"/>
          <p:nvPr/>
        </p:nvSpPr>
        <p:spPr>
          <a:xfrm>
            <a:off x="551150" y="4116850"/>
            <a:ext cx="5585700" cy="874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r>
              <a:rPr b="0" i="1" lang="en-US" sz="1800" u="none" cap="none" strike="noStrike">
                <a:solidFill>
                  <a:srgbClr val="000000"/>
                </a:solidFill>
                <a:latin typeface="Roboto"/>
                <a:ea typeface="Roboto"/>
                <a:cs typeface="Roboto"/>
                <a:sym typeface="Roboto"/>
              </a:rPr>
              <a:t>— Gert Sylvest</a:t>
            </a:r>
            <a:endParaRPr b="0" i="0" sz="14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800"/>
              <a:buFont typeface="Helvetica Neue"/>
              <a:buNone/>
            </a:pPr>
            <a:r>
              <a:rPr b="0" i="1" lang="en-US" sz="1800" u="none" cap="none" strike="noStrike">
                <a:solidFill>
                  <a:srgbClr val="000000"/>
                </a:solidFill>
                <a:latin typeface="Roboto"/>
                <a:ea typeface="Roboto"/>
                <a:cs typeface="Roboto"/>
                <a:sym typeface="Roboto"/>
              </a:rPr>
              <a:t>Co-Founder, Tradeshift; GM of Tradeshift Frontiers</a:t>
            </a:r>
            <a:endParaRPr b="0" i="0" sz="1400" u="none" cap="none" strike="noStrike">
              <a:solidFill>
                <a:srgbClr val="000000"/>
              </a:solidFill>
              <a:latin typeface="Roboto"/>
              <a:ea typeface="Roboto"/>
              <a:cs typeface="Roboto"/>
              <a:sym typeface="Roboto"/>
            </a:endParaRPr>
          </a:p>
        </p:txBody>
      </p:sp>
      <p:pic>
        <p:nvPicPr>
          <p:cNvPr descr="quotation-03.png" id="109" name="Google Shape;109;p18"/>
          <p:cNvPicPr preferRelativeResize="0"/>
          <p:nvPr/>
        </p:nvPicPr>
        <p:blipFill rotWithShape="1">
          <a:blip r:embed="rId5">
            <a:alphaModFix/>
          </a:blip>
          <a:srcRect b="18910" l="-9540" r="9538" t="0"/>
          <a:stretch/>
        </p:blipFill>
        <p:spPr>
          <a:xfrm>
            <a:off x="117625" y="1375498"/>
            <a:ext cx="918100" cy="680525"/>
          </a:xfrm>
          <a:prstGeom prst="rect">
            <a:avLst/>
          </a:prstGeom>
          <a:noFill/>
          <a:ln>
            <a:noFill/>
          </a:ln>
        </p:spPr>
      </p:pic>
      <p:sp>
        <p:nvSpPr>
          <p:cNvPr id="110" name="Google Shape;110;p18"/>
          <p:cNvSpPr txBox="1"/>
          <p:nvPr/>
        </p:nvSpPr>
        <p:spPr>
          <a:xfrm>
            <a:off x="551150" y="0"/>
            <a:ext cx="6002100" cy="1293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Helvetica Neue"/>
                <a:ea typeface="Helvetica Neue"/>
                <a:cs typeface="Helvetica Neue"/>
                <a:sym typeface="Helvetica Neue"/>
              </a:rPr>
              <a:t>Business perspective</a:t>
            </a:r>
            <a:endParaRPr b="1" i="0" sz="32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19"/>
          <p:cNvPicPr preferRelativeResize="0"/>
          <p:nvPr/>
        </p:nvPicPr>
        <p:blipFill rotWithShape="1">
          <a:blip r:embed="rId3">
            <a:alphaModFix/>
          </a:blip>
          <a:srcRect b="0" l="0" r="0" t="0"/>
          <a:stretch/>
        </p:blipFill>
        <p:spPr>
          <a:xfrm>
            <a:off x="2658979" y="658729"/>
            <a:ext cx="3826042" cy="3826042"/>
          </a:xfrm>
          <a:prstGeom prst="rect">
            <a:avLst/>
          </a:prstGeom>
          <a:noFill/>
          <a:ln>
            <a:noFill/>
          </a:ln>
          <a:effectLst>
            <a:outerShdw blurRad="50800" rotWithShape="0" algn="l" dist="38100">
              <a:srgbClr val="000000">
                <a:alpha val="40000"/>
              </a:srgbClr>
            </a:outerShdw>
            <a:reflection blurRad="0" dir="0" dist="0" endA="300" endPos="35000" fadeDir="5400000" kx="0" rotWithShape="0" algn="bl" stA="52000" stPos="0" sy="-100000" ky="0"/>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0"/>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rtl="0" algn="l">
              <a:lnSpc>
                <a:spcPct val="100000"/>
              </a:lnSpc>
              <a:spcBef>
                <a:spcPts val="0"/>
              </a:spcBef>
              <a:spcAft>
                <a:spcPts val="0"/>
              </a:spcAft>
              <a:buClr>
                <a:srgbClr val="FFFFFF"/>
              </a:buClr>
              <a:buSzPts val="3200"/>
              <a:buFont typeface="Roboto"/>
              <a:buNone/>
            </a:pPr>
            <a:r>
              <a:rPr lang="en-US"/>
              <a:t>What is Dai ?</a:t>
            </a:r>
            <a:endParaRPr/>
          </a:p>
        </p:txBody>
      </p:sp>
      <p:pic>
        <p:nvPicPr>
          <p:cNvPr descr="Shape 104" id="122" name="Google Shape;122;p20"/>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123" name="Google Shape;123;p20"/>
          <p:cNvSpPr txBox="1"/>
          <p:nvPr/>
        </p:nvSpPr>
        <p:spPr>
          <a:xfrm>
            <a:off x="410200" y="1319825"/>
            <a:ext cx="8465700" cy="1279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en-US" sz="3000" u="none" cap="none" strike="noStrike">
                <a:solidFill>
                  <a:srgbClr val="000000"/>
                </a:solidFill>
                <a:latin typeface="Roboto"/>
                <a:ea typeface="Roboto"/>
                <a:cs typeface="Roboto"/>
                <a:sym typeface="Roboto"/>
              </a:rPr>
              <a:t>1</a:t>
            </a:r>
            <a:r>
              <a:rPr b="0" baseline="30000" i="0" lang="en-US" sz="3000" u="none" cap="none" strike="noStrike">
                <a:solidFill>
                  <a:srgbClr val="000000"/>
                </a:solidFill>
                <a:latin typeface="Roboto"/>
                <a:ea typeface="Roboto"/>
                <a:cs typeface="Roboto"/>
                <a:sym typeface="Roboto"/>
              </a:rPr>
              <a:t>st</a:t>
            </a:r>
            <a:r>
              <a:rPr b="0" i="0" lang="en-US" sz="3000" u="none" cap="none" strike="noStrike">
                <a:solidFill>
                  <a:srgbClr val="000000"/>
                </a:solidFill>
                <a:latin typeface="Roboto"/>
                <a:ea typeface="Roboto"/>
                <a:cs typeface="Roboto"/>
                <a:sym typeface="Roboto"/>
              </a:rPr>
              <a:t> decentralized stablecoin on Ethereum</a:t>
            </a:r>
            <a:endParaRPr b="0" i="0" sz="1400" u="none" cap="none" strike="noStrike">
              <a:solidFill>
                <a:srgbClr val="000000"/>
              </a:solidFill>
              <a:latin typeface="Arial"/>
              <a:ea typeface="Arial"/>
              <a:cs typeface="Arial"/>
              <a:sym typeface="Arial"/>
            </a:endParaRPr>
          </a:p>
        </p:txBody>
      </p:sp>
      <p:sp>
        <p:nvSpPr>
          <p:cNvPr id="124" name="Google Shape;124;p20"/>
          <p:cNvSpPr txBox="1"/>
          <p:nvPr/>
        </p:nvSpPr>
        <p:spPr>
          <a:xfrm>
            <a:off x="4127700" y="2446925"/>
            <a:ext cx="4566300" cy="1956000"/>
          </a:xfrm>
          <a:prstGeom prst="rect">
            <a:avLst/>
          </a:prstGeom>
          <a:noFill/>
          <a:ln>
            <a:noFill/>
          </a:ln>
        </p:spPr>
        <p:txBody>
          <a:bodyPr anchorCtr="0" anchor="t" bIns="91400" lIns="91400" spcFirstLastPara="1" rIns="91400" wrap="square" tIns="91400">
            <a:noAutofit/>
          </a:bodyPr>
          <a:lstStyle/>
          <a:p>
            <a:pPr indent="-240630" lvl="0" marL="240630" marR="0" rtl="0" algn="l">
              <a:lnSpc>
                <a:spcPct val="100000"/>
              </a:lnSpc>
              <a:spcBef>
                <a:spcPts val="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Soft pegged to USD</a:t>
            </a:r>
            <a:endParaRPr b="0" i="0" sz="2400" u="none" cap="none" strike="noStrike">
              <a:solidFill>
                <a:srgbClr val="000000"/>
              </a:solidFill>
              <a:latin typeface="Roboto"/>
              <a:ea typeface="Roboto"/>
              <a:cs typeface="Roboto"/>
              <a:sym typeface="Roboto"/>
            </a:endParaRPr>
          </a:p>
          <a:p>
            <a:pPr indent="-240630" lvl="0" marL="240630" marR="0" rtl="0" algn="l">
              <a:lnSpc>
                <a:spcPct val="100000"/>
              </a:lnSpc>
              <a:spcBef>
                <a:spcPts val="160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Asset-backed hard currency</a:t>
            </a:r>
            <a:endParaRPr b="0" i="0" sz="2400" u="none" cap="none" strike="noStrike">
              <a:solidFill>
                <a:srgbClr val="000000"/>
              </a:solidFill>
              <a:latin typeface="Roboto"/>
              <a:ea typeface="Roboto"/>
              <a:cs typeface="Roboto"/>
              <a:sym typeface="Roboto"/>
            </a:endParaRPr>
          </a:p>
          <a:p>
            <a:pPr indent="-240630" lvl="0" marL="240630" marR="0" rtl="0" algn="l">
              <a:lnSpc>
                <a:spcPct val="100000"/>
              </a:lnSpc>
              <a:spcBef>
                <a:spcPts val="160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Programmable money</a:t>
            </a:r>
            <a:endParaRPr b="0" i="0" sz="2400" u="none" cap="none" strike="noStrike">
              <a:solidFill>
                <a:srgbClr val="000000"/>
              </a:solidFill>
              <a:latin typeface="Roboto"/>
              <a:ea typeface="Roboto"/>
              <a:cs typeface="Roboto"/>
              <a:sym typeface="Roboto"/>
            </a:endParaRPr>
          </a:p>
          <a:p>
            <a:pPr indent="-240630" lvl="0" marL="240630" marR="0" rtl="0" algn="l">
              <a:lnSpc>
                <a:spcPct val="100000"/>
              </a:lnSpc>
              <a:spcBef>
                <a:spcPts val="1600"/>
              </a:spcBef>
              <a:spcAft>
                <a:spcPts val="0"/>
              </a:spcAft>
              <a:buClr>
                <a:srgbClr val="000000"/>
              </a:buClr>
              <a:buSzPts val="2400"/>
              <a:buFont typeface="Roboto"/>
              <a:buChar char="•"/>
            </a:pPr>
            <a:r>
              <a:rPr b="0" i="0" lang="en-US" sz="2400" u="none" cap="none" strike="noStrike">
                <a:solidFill>
                  <a:srgbClr val="000000"/>
                </a:solidFill>
                <a:latin typeface="Roboto"/>
                <a:ea typeface="Roboto"/>
                <a:cs typeface="Roboto"/>
                <a:sym typeface="Roboto"/>
              </a:rPr>
              <a:t>No central point of failure</a:t>
            </a:r>
            <a:endParaRPr b="0" i="0" sz="2400" u="none" cap="none" strike="noStrike">
              <a:solidFill>
                <a:srgbClr val="000000"/>
              </a:solidFill>
              <a:latin typeface="Roboto"/>
              <a:ea typeface="Roboto"/>
              <a:cs typeface="Roboto"/>
              <a:sym typeface="Roboto"/>
            </a:endParaRPr>
          </a:p>
        </p:txBody>
      </p:sp>
      <p:pic>
        <p:nvPicPr>
          <p:cNvPr descr="Shape 129" id="125" name="Google Shape;125;p20"/>
          <p:cNvPicPr preferRelativeResize="0"/>
          <p:nvPr/>
        </p:nvPicPr>
        <p:blipFill rotWithShape="1">
          <a:blip r:embed="rId4">
            <a:alphaModFix/>
          </a:blip>
          <a:srcRect b="0" l="0" r="0" t="0"/>
          <a:stretch/>
        </p:blipFill>
        <p:spPr>
          <a:xfrm>
            <a:off x="2457031" y="2699249"/>
            <a:ext cx="1467270" cy="1348830"/>
          </a:xfrm>
          <a:prstGeom prst="rect">
            <a:avLst/>
          </a:prstGeom>
          <a:noFill/>
          <a:ln>
            <a:noFill/>
          </a:ln>
        </p:spPr>
      </p:pic>
      <p:sp>
        <p:nvSpPr>
          <p:cNvPr id="126" name="Google Shape;126;p20"/>
          <p:cNvSpPr/>
          <p:nvPr/>
        </p:nvSpPr>
        <p:spPr>
          <a:xfrm>
            <a:off x="471900" y="3577809"/>
            <a:ext cx="1083300" cy="995700"/>
          </a:xfrm>
          <a:prstGeom prst="ellipse">
            <a:avLst/>
          </a:prstGeom>
          <a:solidFill>
            <a:srgbClr val="FFFFFF"/>
          </a:solidFill>
          <a:ln>
            <a:noFill/>
          </a:ln>
          <a:effectLst>
            <a:outerShdw blurRad="38100" rotWithShape="0" dir="5400000" dist="10300">
              <a:srgbClr val="000000">
                <a:alpha val="10588"/>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27" name="Google Shape;127;p20"/>
          <p:cNvSpPr/>
          <p:nvPr/>
        </p:nvSpPr>
        <p:spPr>
          <a:xfrm>
            <a:off x="2364911" y="3274871"/>
            <a:ext cx="214800" cy="197700"/>
          </a:xfrm>
          <a:prstGeom prst="ellipse">
            <a:avLst/>
          </a:prstGeom>
          <a:noFill/>
          <a:ln cap="flat" cmpd="sng" w="25400">
            <a:solidFill>
              <a:srgbClr val="F2714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28" name="Google Shape;128;p20"/>
          <p:cNvSpPr/>
          <p:nvPr/>
        </p:nvSpPr>
        <p:spPr>
          <a:xfrm>
            <a:off x="2436862" y="3341015"/>
            <a:ext cx="71100" cy="65100"/>
          </a:xfrm>
          <a:prstGeom prst="ellipse">
            <a:avLst/>
          </a:prstGeom>
          <a:solidFill>
            <a:srgbClr val="F2714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29" name="Google Shape;129;p20"/>
          <p:cNvSpPr/>
          <p:nvPr/>
        </p:nvSpPr>
        <p:spPr>
          <a:xfrm>
            <a:off x="1577325" y="3976962"/>
            <a:ext cx="214800" cy="197700"/>
          </a:xfrm>
          <a:prstGeom prst="ellipse">
            <a:avLst/>
          </a:prstGeom>
          <a:noFill/>
          <a:ln cap="flat" cmpd="sng" w="25400">
            <a:solidFill>
              <a:srgbClr val="F2714A"/>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30" name="Google Shape;130;p20"/>
          <p:cNvSpPr/>
          <p:nvPr/>
        </p:nvSpPr>
        <p:spPr>
          <a:xfrm>
            <a:off x="1649277" y="4043107"/>
            <a:ext cx="71100" cy="65100"/>
          </a:xfrm>
          <a:prstGeom prst="ellipse">
            <a:avLst/>
          </a:prstGeom>
          <a:solidFill>
            <a:srgbClr val="F2714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131" name="Google Shape;131;p20"/>
          <p:cNvSpPr txBox="1"/>
          <p:nvPr/>
        </p:nvSpPr>
        <p:spPr>
          <a:xfrm>
            <a:off x="788489" y="3691334"/>
            <a:ext cx="450000" cy="768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58C1A7"/>
              </a:buClr>
              <a:buSzPts val="5000"/>
              <a:buFont typeface="Arial Black"/>
              <a:buNone/>
            </a:pPr>
            <a:r>
              <a:rPr b="0" i="0" lang="en-US" sz="5000" u="none" cap="none" strike="noStrike">
                <a:solidFill>
                  <a:srgbClr val="58C1A7"/>
                </a:solidFill>
                <a:latin typeface="Arial Black"/>
                <a:ea typeface="Arial Black"/>
                <a:cs typeface="Arial Black"/>
                <a:sym typeface="Arial Black"/>
              </a:rPr>
              <a:t>$</a:t>
            </a:r>
            <a:endParaRPr b="0" i="0" sz="1400" u="none" cap="none" strike="noStrike">
              <a:solidFill>
                <a:srgbClr val="000000"/>
              </a:solidFill>
              <a:latin typeface="Arial"/>
              <a:ea typeface="Arial"/>
              <a:cs typeface="Arial"/>
              <a:sym typeface="Arial"/>
            </a:endParaRPr>
          </a:p>
        </p:txBody>
      </p:sp>
      <p:pic>
        <p:nvPicPr>
          <p:cNvPr descr="LineMovement-06.png" id="132" name="Google Shape;132;p20"/>
          <p:cNvPicPr preferRelativeResize="0"/>
          <p:nvPr/>
        </p:nvPicPr>
        <p:blipFill rotWithShape="1">
          <a:blip r:embed="rId5">
            <a:alphaModFix/>
          </a:blip>
          <a:srcRect b="0" l="0" r="0" t="0"/>
          <a:stretch/>
        </p:blipFill>
        <p:spPr>
          <a:xfrm>
            <a:off x="1482377" y="3256674"/>
            <a:ext cx="1190571" cy="114701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1"/>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1"/>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1"/>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Stablecoin Theory 101</a:t>
            </a:r>
            <a:endParaRPr/>
          </a:p>
        </p:txBody>
      </p:sp>
      <p:sp>
        <p:nvSpPr>
          <p:cNvPr id="140" name="Google Shape;140;p21"/>
          <p:cNvSpPr txBox="1"/>
          <p:nvPr/>
        </p:nvSpPr>
        <p:spPr>
          <a:xfrm>
            <a:off x="0" y="1595763"/>
            <a:ext cx="9144000" cy="767700"/>
          </a:xfrm>
          <a:prstGeom prst="rect">
            <a:avLst/>
          </a:prstGeom>
          <a:noFill/>
          <a:ln>
            <a:noFill/>
          </a:ln>
        </p:spPr>
        <p:txBody>
          <a:bodyPr anchorCtr="0" anchor="t" bIns="91400" lIns="91400" spcFirstLastPara="1" rIns="91400" wrap="square" tIns="91400">
            <a:noAutofit/>
          </a:bodyPr>
          <a:lstStyle/>
          <a:p>
            <a:pPr indent="0" lvl="0" marL="0" marR="0" rtl="0" algn="ctr">
              <a:lnSpc>
                <a:spcPct val="115000"/>
              </a:lnSpc>
              <a:spcBef>
                <a:spcPts val="0"/>
              </a:spcBef>
              <a:spcAft>
                <a:spcPts val="0"/>
              </a:spcAft>
              <a:buClr>
                <a:srgbClr val="000000"/>
              </a:buClr>
              <a:buSzPts val="3000"/>
              <a:buFont typeface="Helvetica Neue"/>
              <a:buNone/>
            </a:pPr>
            <a:r>
              <a:rPr b="0" i="0" lang="en-US" sz="3000" u="none" cap="none" strike="noStrike">
                <a:solidFill>
                  <a:srgbClr val="000000"/>
                </a:solidFill>
                <a:latin typeface="Roboto"/>
                <a:ea typeface="Roboto"/>
                <a:cs typeface="Roboto"/>
                <a:sym typeface="Roboto"/>
              </a:rPr>
              <a:t>Not all stablecoins are equal</a:t>
            </a:r>
            <a:endParaRPr b="0" i="0" sz="3000" u="none" cap="none" strike="noStrike">
              <a:solidFill>
                <a:srgbClr val="000000"/>
              </a:solidFill>
              <a:latin typeface="Roboto"/>
              <a:ea typeface="Roboto"/>
              <a:cs typeface="Roboto"/>
              <a:sym typeface="Roboto"/>
            </a:endParaRPr>
          </a:p>
        </p:txBody>
      </p:sp>
      <p:pic>
        <p:nvPicPr>
          <p:cNvPr descr="Shape 104" id="141" name="Google Shape;141;p21"/>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sp>
        <p:nvSpPr>
          <p:cNvPr id="142" name="Google Shape;142;p21"/>
          <p:cNvSpPr txBox="1"/>
          <p:nvPr/>
        </p:nvSpPr>
        <p:spPr>
          <a:xfrm>
            <a:off x="2762299" y="3105170"/>
            <a:ext cx="526200" cy="9195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3" name="Google Shape;143;p21"/>
          <p:cNvSpPr/>
          <p:nvPr/>
        </p:nvSpPr>
        <p:spPr>
          <a:xfrm>
            <a:off x="537109" y="2565231"/>
            <a:ext cx="1931792" cy="1999329"/>
          </a:xfrm>
          <a:prstGeom prst="ellipse">
            <a:avLst/>
          </a:prstGeom>
          <a:noFill/>
          <a:ln cap="flat" cmpd="sng" w="25400">
            <a:solidFill>
              <a:srgbClr val="171717">
                <a:alpha val="69411"/>
              </a:srgbClr>
            </a:solidFill>
            <a:prstDash val="dashDot"/>
            <a:miter lim="4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3000"/>
              <a:buFont typeface="Arial"/>
              <a:buNone/>
            </a:pPr>
            <a:r>
              <a:t/>
            </a:r>
            <a:endParaRPr b="0" i="0" sz="3000" u="none" cap="none" strike="noStrike">
              <a:solidFill>
                <a:srgbClr val="FFFFFF"/>
              </a:solidFill>
              <a:latin typeface="Arial"/>
              <a:ea typeface="Arial"/>
              <a:cs typeface="Arial"/>
              <a:sym typeface="Arial"/>
            </a:endParaRPr>
          </a:p>
        </p:txBody>
      </p:sp>
      <p:sp>
        <p:nvSpPr>
          <p:cNvPr id="144" name="Google Shape;144;p21"/>
          <p:cNvSpPr txBox="1"/>
          <p:nvPr/>
        </p:nvSpPr>
        <p:spPr>
          <a:xfrm>
            <a:off x="820013" y="3249501"/>
            <a:ext cx="1365983" cy="630788"/>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3000"/>
              <a:buFont typeface="Helvetica Neue"/>
              <a:buNone/>
            </a:pPr>
            <a:r>
              <a:rPr b="0" i="0" lang="en-US" sz="2600" u="none" cap="none" strike="noStrike">
                <a:solidFill>
                  <a:srgbClr val="000000"/>
                </a:solidFill>
                <a:latin typeface="Roboto"/>
                <a:ea typeface="Roboto"/>
                <a:cs typeface="Roboto"/>
                <a:sym typeface="Roboto"/>
              </a:rPr>
              <a:t>IOU</a:t>
            </a:r>
            <a:endParaRPr b="0" i="0" sz="2600" u="none" cap="none" strike="noStrike">
              <a:solidFill>
                <a:srgbClr val="000000"/>
              </a:solidFill>
              <a:latin typeface="Roboto"/>
              <a:ea typeface="Roboto"/>
              <a:cs typeface="Roboto"/>
              <a:sym typeface="Roboto"/>
            </a:endParaRPr>
          </a:p>
        </p:txBody>
      </p:sp>
      <p:sp>
        <p:nvSpPr>
          <p:cNvPr id="145" name="Google Shape;145;p21"/>
          <p:cNvSpPr txBox="1"/>
          <p:nvPr/>
        </p:nvSpPr>
        <p:spPr>
          <a:xfrm>
            <a:off x="5772337" y="3105170"/>
            <a:ext cx="526201" cy="919451"/>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000000"/>
              </a:buClr>
              <a:buSzPts val="4800"/>
              <a:buFont typeface="Helvetica Neue"/>
              <a:buNone/>
            </a:pPr>
            <a:r>
              <a:rPr b="0" i="0" lang="en-US" sz="4800" u="none" cap="none" strike="noStrike">
                <a:solidFill>
                  <a:srgbClr val="000000"/>
                </a:solidFill>
                <a:latin typeface="Helvetica Neue"/>
                <a:ea typeface="Helvetica Neue"/>
                <a:cs typeface="Helvetica Neue"/>
                <a:sym typeface="Helvetica Neue"/>
              </a:rPr>
              <a:t>≠</a:t>
            </a:r>
            <a:endParaRPr b="0" i="0" sz="1400" u="none" cap="none" strike="noStrike">
              <a:solidFill>
                <a:srgbClr val="000000"/>
              </a:solidFill>
              <a:latin typeface="Arial"/>
              <a:ea typeface="Arial"/>
              <a:cs typeface="Arial"/>
              <a:sym typeface="Arial"/>
            </a:endParaRPr>
          </a:p>
        </p:txBody>
      </p:sp>
      <p:sp>
        <p:nvSpPr>
          <p:cNvPr id="146" name="Google Shape;146;p21"/>
          <p:cNvSpPr/>
          <p:nvPr/>
        </p:nvSpPr>
        <p:spPr>
          <a:xfrm>
            <a:off x="3620491" y="2583750"/>
            <a:ext cx="1896000" cy="1962300"/>
          </a:xfrm>
          <a:prstGeom prst="ellipse">
            <a:avLst/>
          </a:prstGeom>
          <a:noFill/>
          <a:ln cap="flat" cmpd="sng" w="25400">
            <a:solidFill>
              <a:srgbClr val="000000">
                <a:alpha val="69411"/>
              </a:srgbClr>
            </a:solidFill>
            <a:prstDash val="dashDot"/>
            <a:miter lim="400000"/>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7" name="Google Shape;147;p21"/>
          <p:cNvSpPr txBox="1"/>
          <p:nvPr/>
        </p:nvSpPr>
        <p:spPr>
          <a:xfrm>
            <a:off x="3584100" y="3249500"/>
            <a:ext cx="1997700" cy="7677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Helvetica Neue"/>
              <a:buNone/>
            </a:pPr>
            <a:r>
              <a:rPr b="0" i="0" lang="en-US" sz="2600" u="none" cap="none" strike="noStrike">
                <a:solidFill>
                  <a:srgbClr val="000000"/>
                </a:solidFill>
                <a:latin typeface="Roboto"/>
                <a:ea typeface="Roboto"/>
                <a:cs typeface="Roboto"/>
                <a:sym typeface="Roboto"/>
              </a:rPr>
              <a:t>Seigniorage </a:t>
            </a:r>
            <a:endParaRPr b="0" i="0" sz="2600" u="none" cap="none" strike="noStrike">
              <a:solidFill>
                <a:srgbClr val="000000"/>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0" i="0" lang="en-US" sz="2600" u="none" cap="none" strike="noStrike">
                <a:solidFill>
                  <a:srgbClr val="000000"/>
                </a:solidFill>
                <a:latin typeface="Roboto"/>
                <a:ea typeface="Roboto"/>
                <a:cs typeface="Roboto"/>
                <a:sym typeface="Roboto"/>
              </a:rPr>
              <a:t>Share</a:t>
            </a:r>
            <a:endParaRPr b="0" i="0" sz="2600" u="none" cap="none" strike="noStrike">
              <a:solidFill>
                <a:srgbClr val="000000"/>
              </a:solidFill>
              <a:latin typeface="Roboto"/>
              <a:ea typeface="Roboto"/>
              <a:cs typeface="Roboto"/>
              <a:sym typeface="Roboto"/>
            </a:endParaRPr>
          </a:p>
        </p:txBody>
      </p:sp>
      <p:pic>
        <p:nvPicPr>
          <p:cNvPr descr="Shape 109" id="148" name="Google Shape;148;p21"/>
          <p:cNvPicPr preferRelativeResize="0"/>
          <p:nvPr/>
        </p:nvPicPr>
        <p:blipFill rotWithShape="1">
          <a:blip r:embed="rId4">
            <a:alphaModFix/>
          </a:blip>
          <a:srcRect b="0" l="0" r="0" t="0"/>
          <a:stretch/>
        </p:blipFill>
        <p:spPr>
          <a:xfrm>
            <a:off x="6320018" y="2250506"/>
            <a:ext cx="2628780" cy="26287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000000"/>
      </a:dk1>
      <a:lt1>
        <a:srgbClr val="FFFFFF"/>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